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00" r:id="rId5"/>
    <p:sldId id="303" r:id="rId6"/>
    <p:sldId id="313" r:id="rId7"/>
    <p:sldId id="314" r:id="rId8"/>
    <p:sldId id="305" r:id="rId9"/>
    <p:sldId id="312" r:id="rId10"/>
    <p:sldId id="319" r:id="rId11"/>
    <p:sldId id="321" r:id="rId12"/>
    <p:sldId id="325" r:id="rId13"/>
    <p:sldId id="324" r:id="rId14"/>
    <p:sldId id="323" r:id="rId15"/>
    <p:sldId id="322" r:id="rId16"/>
    <p:sldId id="320" r:id="rId17"/>
    <p:sldId id="326" r:id="rId18"/>
    <p:sldId id="329" r:id="rId19"/>
    <p:sldId id="328" r:id="rId20"/>
    <p:sldId id="318" r:id="rId21"/>
    <p:sldId id="315" r:id="rId22"/>
    <p:sldId id="316" r:id="rId23"/>
    <p:sldId id="317" r:id="rId24"/>
    <p:sldId id="327" r:id="rId25"/>
    <p:sldId id="331" r:id="rId26"/>
    <p:sldId id="330" r:id="rId27"/>
    <p:sldId id="332" r:id="rId28"/>
    <p:sldId id="3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027574-03FA-4EF2-A019-D654DE272468}" v="114" dt="2026-03-11T21:54:24.254"/>
  </p1510:revLst>
</p1510:revInfo>
</file>

<file path=ppt/tableStyles.xml><?xml version="1.0" encoding="utf-8"?>
<a:tblStyleLst xmlns:a="http://schemas.openxmlformats.org/drawingml/2006/main" def="{C083E6E3-FA7D-4D7B-A595-EF9225AFEA82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82"/>
  </p:normalViewPr>
  <p:slideViewPr>
    <p:cSldViewPr snapToGrid="0">
      <p:cViewPr varScale="1">
        <p:scale>
          <a:sx n="48" d="100"/>
          <a:sy n="48" d="100"/>
        </p:scale>
        <p:origin x="3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712B4-1AE0-734B-BD0B-ED5EB8FC3B80}" type="datetime1">
              <a:rPr lang="en-US" smtClean="0"/>
              <a:t>3/26/2026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Add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09567-0710-7949-BFB0-34B4188750EB}" type="datetime1">
              <a:rPr lang="en-US" noProof="0" smtClean="0"/>
              <a:t>3/26/2026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noProof="0" dirty="0"/>
              <a:t>Add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‹№›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901B-82D0-753E-153F-463C1DFF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996696"/>
            <a:ext cx="10689336" cy="3383280"/>
          </a:xfrm>
        </p:spPr>
        <p:txBody>
          <a:bodyPr lIns="91440" tIns="45720" rIns="91440" bIns="45720" anchor="t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9FF1EC-CF79-CED7-3907-6CC3EC921B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9048" y="4718304"/>
            <a:ext cx="5367528" cy="1371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D2B87EC-C19D-D312-C5D1-68C7B3D3F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77" r="47068" b="26177"/>
          <a:stretch/>
        </p:blipFill>
        <p:spPr>
          <a:xfrm rot="5400000" flipH="1" flipV="1">
            <a:off x="8037001" y="-183083"/>
            <a:ext cx="3971922" cy="433808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A27C1C0-4175-DDF3-7F04-05A1FF4F8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" t="1" r="26660" b="31913"/>
          <a:stretch/>
        </p:blipFill>
        <p:spPr>
          <a:xfrm flipH="1">
            <a:off x="-2" y="2786671"/>
            <a:ext cx="2626743" cy="40713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F59A96A-1EEC-D106-BC8B-FBC3D022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9606"/>
          <a:stretch/>
        </p:blipFill>
        <p:spPr>
          <a:xfrm flipH="1">
            <a:off x="1634272" y="4519948"/>
            <a:ext cx="3527989" cy="23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8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096" y="2176272"/>
            <a:ext cx="10652760" cy="39593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14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901B-82D0-753E-153F-463C1DFF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996696"/>
            <a:ext cx="8668512" cy="2432304"/>
          </a:xfrm>
        </p:spPr>
        <p:txBody>
          <a:bodyPr lIns="91440" tIns="45720" rIns="91440" bIns="45720" anchor="t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9FF1EC-CF79-CED7-3907-6CC3EC921B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9048" y="3429000"/>
            <a:ext cx="5340096" cy="2660904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291867A-07AF-138A-AC57-59D328A60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2" r="19404" b="26232"/>
          <a:stretch/>
        </p:blipFill>
        <p:spPr>
          <a:xfrm rot="5400000" flipH="1" flipV="1">
            <a:off x="8651875" y="625473"/>
            <a:ext cx="4165601" cy="29146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F7C5AD9-C0FD-61EF-DDC7-8F4701419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3" t="-8495" r="43883" b="25558"/>
          <a:stretch/>
        </p:blipFill>
        <p:spPr>
          <a:xfrm>
            <a:off x="10201275" y="1898651"/>
            <a:ext cx="1990725" cy="495934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98A539-AF73-E115-3EDF-231BC59E6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7" t="1169" r="27094" b="32980"/>
          <a:stretch/>
        </p:blipFill>
        <p:spPr>
          <a:xfrm rot="10800000" flipV="1">
            <a:off x="-1" y="2988379"/>
            <a:ext cx="5335584" cy="38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19672" y="2130552"/>
            <a:ext cx="4910328" cy="3959352"/>
          </a:xfrm>
        </p:spPr>
        <p:txBody>
          <a:bodyPr anchor="b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‹№›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Footer</a:t>
            </a:r>
          </a:p>
        </p:txBody>
      </p:sp>
    </p:spTree>
    <p:extLst>
      <p:ext uri="{BB962C8B-B14F-4D97-AF65-F5344CB8AC3E}">
        <p14:creationId xmlns:p14="http://schemas.microsoft.com/office/powerpoint/2010/main" val="305501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040" y="996696"/>
            <a:ext cx="6528816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C7080A-051C-2507-F252-F683464301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96950"/>
            <a:ext cx="3971925" cy="5857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19472" y="2130552"/>
            <a:ext cx="6510528" cy="3959352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19B51A1E-902D-48AF-9020-955120F399B6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2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0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901B-82D0-753E-153F-463C1DFF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1691640"/>
            <a:ext cx="7708392" cy="2916936"/>
          </a:xfrm>
        </p:spPr>
        <p:txBody>
          <a:bodyPr lIns="91440" tIns="45720" rIns="91440" bIns="45720"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9FF1EC-CF79-CED7-3907-6CC3EC921B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5296" y="5001768"/>
            <a:ext cx="7251192" cy="1088136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DBCB114-3994-3B78-91C3-3970219AB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5397" b="35439"/>
          <a:stretch/>
        </p:blipFill>
        <p:spPr>
          <a:xfrm rot="16200000">
            <a:off x="8573175" y="595473"/>
            <a:ext cx="3527989" cy="370966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954D399-E3CD-888F-FCF9-DA0F34C64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5157" b="13214"/>
          <a:stretch/>
        </p:blipFill>
        <p:spPr>
          <a:xfrm>
            <a:off x="8329613" y="3429000"/>
            <a:ext cx="3862387" cy="3429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CC75E85-8A16-65D2-BB9D-7966D18A9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" r="47260" b="26651"/>
          <a:stretch/>
        </p:blipFill>
        <p:spPr>
          <a:xfrm rot="16200000" flipV="1">
            <a:off x="197728" y="-197735"/>
            <a:ext cx="3914776" cy="431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996696"/>
            <a:ext cx="1065276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096" y="2130552"/>
            <a:ext cx="4910328" cy="3959352"/>
          </a:xfrm>
        </p:spPr>
        <p:txBody>
          <a:bodyPr anchor="b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9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0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901B-82D0-753E-153F-463C1DFF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48" y="996696"/>
            <a:ext cx="5641848" cy="4855464"/>
          </a:xfrm>
        </p:spPr>
        <p:txBody>
          <a:bodyPr lIns="91440" tIns="45720" rIns="91440" bIns="45720" anchor="ctr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27" name="Picture Placeholder 926">
            <a:extLst>
              <a:ext uri="{FF2B5EF4-FFF2-40B4-BE49-F238E27FC236}">
                <a16:creationId xmlns:a16="http://schemas.microsoft.com/office/drawing/2014/main" id="{E0D9F5FD-31A3-F83E-0559-2C0434E00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0"/>
            <a:ext cx="3971925" cy="5857875"/>
          </a:xfrm>
          <a:custGeom>
            <a:avLst/>
            <a:gdLst>
              <a:gd name="connsiteX0" fmla="*/ 0 w 3971925"/>
              <a:gd name="connsiteY0" fmla="*/ 0 h 5857875"/>
              <a:gd name="connsiteX1" fmla="*/ 3971925 w 3971925"/>
              <a:gd name="connsiteY1" fmla="*/ 0 h 5857875"/>
              <a:gd name="connsiteX2" fmla="*/ 3971925 w 3971925"/>
              <a:gd name="connsiteY2" fmla="*/ 5857875 h 5857875"/>
              <a:gd name="connsiteX3" fmla="*/ 1972187 w 3971925"/>
              <a:gd name="connsiteY3" fmla="*/ 5857875 h 5857875"/>
              <a:gd name="connsiteX4" fmla="*/ 1978760 w 3971925"/>
              <a:gd name="connsiteY4" fmla="*/ 5848548 h 5857875"/>
              <a:gd name="connsiteX5" fmla="*/ 2015275 w 3971925"/>
              <a:gd name="connsiteY5" fmla="*/ 5713664 h 5857875"/>
              <a:gd name="connsiteX6" fmla="*/ 2015275 w 3971925"/>
              <a:gd name="connsiteY6" fmla="*/ 5713663 h 5857875"/>
              <a:gd name="connsiteX7" fmla="*/ 2010932 w 3971925"/>
              <a:gd name="connsiteY7" fmla="*/ 5713083 h 5857875"/>
              <a:gd name="connsiteX8" fmla="*/ 2010064 w 3971925"/>
              <a:gd name="connsiteY8" fmla="*/ 5713083 h 5857875"/>
              <a:gd name="connsiteX9" fmla="*/ 1871116 w 3971925"/>
              <a:gd name="connsiteY9" fmla="*/ 5759476 h 5857875"/>
              <a:gd name="connsiteX10" fmla="*/ 1753300 w 3971925"/>
              <a:gd name="connsiteY10" fmla="*/ 5793691 h 5857875"/>
              <a:gd name="connsiteX11" fmla="*/ 1717404 w 3971925"/>
              <a:gd name="connsiteY11" fmla="*/ 5835082 h 5857875"/>
              <a:gd name="connsiteX12" fmla="*/ 1704691 w 3971925"/>
              <a:gd name="connsiteY12" fmla="*/ 5857875 h 5857875"/>
              <a:gd name="connsiteX13" fmla="*/ 0 w 3971925"/>
              <a:gd name="connsiteY13" fmla="*/ 5857875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71925" h="5857875">
                <a:moveTo>
                  <a:pt x="0" y="0"/>
                </a:moveTo>
                <a:lnTo>
                  <a:pt x="3971925" y="0"/>
                </a:lnTo>
                <a:lnTo>
                  <a:pt x="3971925" y="5857875"/>
                </a:lnTo>
                <a:lnTo>
                  <a:pt x="1972187" y="5857875"/>
                </a:lnTo>
                <a:lnTo>
                  <a:pt x="1978760" y="5848548"/>
                </a:lnTo>
                <a:cubicBezTo>
                  <a:pt x="2003551" y="5807990"/>
                  <a:pt x="2018531" y="5763681"/>
                  <a:pt x="2015275" y="5713664"/>
                </a:cubicBezTo>
                <a:lnTo>
                  <a:pt x="2015275" y="5713663"/>
                </a:lnTo>
                <a:cubicBezTo>
                  <a:pt x="2015275" y="5711343"/>
                  <a:pt x="2011801" y="5711343"/>
                  <a:pt x="2010932" y="5713083"/>
                </a:cubicBezTo>
                <a:cubicBezTo>
                  <a:pt x="2010643" y="5713083"/>
                  <a:pt x="2010354" y="5713083"/>
                  <a:pt x="2010064" y="5713083"/>
                </a:cubicBezTo>
                <a:cubicBezTo>
                  <a:pt x="1966643" y="5741499"/>
                  <a:pt x="1921774" y="5751937"/>
                  <a:pt x="1871116" y="5759476"/>
                </a:cubicBezTo>
                <a:cubicBezTo>
                  <a:pt x="1832326" y="5765275"/>
                  <a:pt x="1786010" y="5769045"/>
                  <a:pt x="1753300" y="5793691"/>
                </a:cubicBezTo>
                <a:cubicBezTo>
                  <a:pt x="1738970" y="5804419"/>
                  <a:pt x="1727463" y="5819134"/>
                  <a:pt x="1717404" y="5835082"/>
                </a:cubicBezTo>
                <a:lnTo>
                  <a:pt x="1704691" y="5857875"/>
                </a:lnTo>
                <a:lnTo>
                  <a:pt x="0" y="58578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E730C61-B0A5-15E4-EBDC-4DAA74F02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52" b="34005"/>
          <a:stretch/>
        </p:blipFill>
        <p:spPr>
          <a:xfrm rot="5400000" flipH="1" flipV="1">
            <a:off x="9278992" y="3944992"/>
            <a:ext cx="2764120" cy="3061895"/>
          </a:xfrm>
          <a:prstGeom prst="rect">
            <a:avLst/>
          </a:prstGeom>
        </p:spPr>
      </p:pic>
      <p:pic>
        <p:nvPicPr>
          <p:cNvPr id="876" name="Graphic 875">
            <a:extLst>
              <a:ext uri="{FF2B5EF4-FFF2-40B4-BE49-F238E27FC236}">
                <a16:creationId xmlns:a16="http://schemas.microsoft.com/office/drawing/2014/main" id="{1AD600CE-8F3B-12A6-46EE-EFDBB7A1B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3805" b="26651"/>
          <a:stretch/>
        </p:blipFill>
        <p:spPr>
          <a:xfrm rot="5400000">
            <a:off x="440621" y="2988379"/>
            <a:ext cx="3428999" cy="431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153E704-93AB-7E5D-6EB0-56FA23E7BC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130552"/>
            <a:ext cx="5641848" cy="39593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19672" y="2130552"/>
            <a:ext cx="4910328" cy="3959352"/>
          </a:xfrm>
        </p:spPr>
        <p:txBody>
          <a:bodyPr anchor="b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0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88B6212-D12B-E47E-327B-D1DDE7D713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096" y="2130552"/>
            <a:ext cx="4910328" cy="39593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19672" y="2130552"/>
            <a:ext cx="4910328" cy="39593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88B6212-D12B-E47E-327B-D1DDE7D713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096" y="2130552"/>
            <a:ext cx="4206240" cy="3959352"/>
          </a:xfrm>
        </p:spPr>
        <p:txBody>
          <a:bodyPr anchor="t"/>
          <a:lstStyle>
            <a:lvl1pPr marL="347472"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3832" y="2176272"/>
            <a:ext cx="5907024" cy="39593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3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996696"/>
            <a:ext cx="1065276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096" y="2450591"/>
            <a:ext cx="10652761" cy="348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00800"/>
            <a:ext cx="457200" cy="457200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lang="en-US" sz="1200" b="1" i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19B51A1E-902D-48AF-9020-955120F399B6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E99AD-9348-1084-6E11-26968BDE3782}"/>
              </a:ext>
            </a:extLst>
          </p:cNvPr>
          <p:cNvSpPr txBox="1"/>
          <p:nvPr userDrawn="1"/>
        </p:nvSpPr>
        <p:spPr>
          <a:xfrm>
            <a:off x="11741419" y="-1537"/>
            <a:ext cx="45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b="0" dirty="0">
                <a:solidFill>
                  <a:schemeClr val="accent3"/>
                </a:solidFill>
                <a:latin typeface="+mn-lt"/>
                <a:ea typeface="BIZ UDPGothic" panose="020B0400000000000000" pitchFamily="34" charset="-128"/>
              </a:rPr>
              <a:t>*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047422-8CC9-77AE-C87B-852011B8253E}"/>
              </a:ext>
            </a:extLst>
          </p:cNvPr>
          <p:cNvCxnSpPr>
            <a:cxnSpLocks/>
          </p:cNvCxnSpPr>
          <p:nvPr userDrawn="1"/>
        </p:nvCxnSpPr>
        <p:spPr>
          <a:xfrm>
            <a:off x="0" y="457200"/>
            <a:ext cx="121920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C25401-8B16-54B2-8DFB-324B1C3F7DD3}"/>
              </a:ext>
            </a:extLst>
          </p:cNvPr>
          <p:cNvCxnSpPr>
            <a:cxnSpLocks/>
          </p:cNvCxnSpPr>
          <p:nvPr userDrawn="1"/>
        </p:nvCxnSpPr>
        <p:spPr>
          <a:xfrm>
            <a:off x="11734800" y="0"/>
            <a:ext cx="0" cy="6858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702C82C-C24B-9094-A3C6-7670E28B8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991601" y="3200399"/>
            <a:ext cx="5943596" cy="457199"/>
          </a:xfrm>
          <a:prstGeom prst="rect">
            <a:avLst/>
          </a:prstGeom>
        </p:spPr>
        <p:txBody>
          <a:bodyPr anchor="ctr"/>
          <a:lstStyle>
            <a:lvl1pPr algn="ctr">
              <a:defRPr sz="1200" b="1" i="0" spc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Add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000" b="1" kern="1200" spc="-15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20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97280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63040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Relationship Id="rId9" Type="http://schemas.openxmlformats.org/officeDocument/2006/relationships/image" Target="../media/image10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0570-13B1-E20C-28EA-4514891D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592" y="285037"/>
            <a:ext cx="9162485" cy="1854659"/>
          </a:xfrm>
        </p:spPr>
        <p:txBody>
          <a:bodyPr/>
          <a:lstStyle/>
          <a:p>
            <a:r>
              <a:rPr lang="ru-RU" sz="4800" i="1" dirty="0">
                <a:solidFill>
                  <a:schemeClr val="accent3"/>
                </a:solidFill>
              </a:rPr>
              <a:t>Петрушова </a:t>
            </a:r>
            <a:r>
              <a:rPr lang="ru-RU" sz="4800" i="1" dirty="0" err="1">
                <a:solidFill>
                  <a:schemeClr val="accent3"/>
                </a:solidFill>
              </a:rPr>
              <a:t>Тетяна</a:t>
            </a:r>
            <a:r>
              <a:rPr lang="ru-RU" sz="4800" i="1" dirty="0">
                <a:solidFill>
                  <a:schemeClr val="accent3"/>
                </a:solidFill>
              </a:rPr>
              <a:t> </a:t>
            </a:r>
            <a:br>
              <a:rPr lang="ru-RU" sz="4800" i="1" dirty="0">
                <a:solidFill>
                  <a:schemeClr val="accent3"/>
                </a:solidFill>
              </a:rPr>
            </a:br>
            <a:r>
              <a:rPr lang="ru-RU" sz="4800" i="1" dirty="0">
                <a:solidFill>
                  <a:schemeClr val="accent3"/>
                </a:solidFill>
              </a:rPr>
              <a:t>          </a:t>
            </a:r>
            <a:r>
              <a:rPr lang="ru-RU" sz="4800" i="1" dirty="0" err="1">
                <a:solidFill>
                  <a:schemeClr val="accent3"/>
                </a:solidFill>
              </a:rPr>
              <a:t>Єгішівна</a:t>
            </a:r>
            <a:endParaRPr lang="en-US" sz="4800" i="1" dirty="0"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97285-76D8-7E4B-5301-2C5C7F50D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5592" y="2139696"/>
            <a:ext cx="5367528" cy="13716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/>
              <a:t>Вихователь</a:t>
            </a:r>
            <a:r>
              <a:rPr lang="ru-RU" b="1" dirty="0"/>
              <a:t> </a:t>
            </a:r>
            <a:r>
              <a:rPr lang="ru-RU" b="1" dirty="0" err="1"/>
              <a:t>Донецького</a:t>
            </a:r>
            <a:r>
              <a:rPr lang="ru-RU" b="1" dirty="0"/>
              <a:t> закладу </a:t>
            </a:r>
            <a:r>
              <a:rPr lang="ru-RU" b="1" dirty="0" err="1"/>
              <a:t>дошкільної</a:t>
            </a:r>
            <a:r>
              <a:rPr lang="ru-RU" b="1" dirty="0"/>
              <a:t> </a:t>
            </a:r>
            <a:r>
              <a:rPr lang="ru-RU" b="1" dirty="0" err="1"/>
              <a:t>освіти</a:t>
            </a:r>
            <a:r>
              <a:rPr lang="ru-RU" b="1" dirty="0"/>
              <a:t> (</a:t>
            </a:r>
            <a:r>
              <a:rPr lang="ru-RU" b="1" dirty="0" err="1"/>
              <a:t>ясла</a:t>
            </a:r>
            <a:r>
              <a:rPr lang="ru-RU" b="1" dirty="0"/>
              <a:t>-садок) </a:t>
            </a:r>
          </a:p>
          <a:p>
            <a:r>
              <a:rPr lang="ru-RU" b="1" dirty="0" err="1"/>
              <a:t>Донецької</a:t>
            </a:r>
            <a:r>
              <a:rPr lang="ru-RU" b="1" dirty="0"/>
              <a:t> </a:t>
            </a:r>
            <a:r>
              <a:rPr lang="ru-RU" b="1" dirty="0" err="1"/>
              <a:t>селищної</a:t>
            </a:r>
            <a:r>
              <a:rPr lang="ru-RU" b="1" dirty="0"/>
              <a:t> ради </a:t>
            </a:r>
            <a:r>
              <a:rPr lang="ru-RU" b="1" dirty="0" err="1"/>
              <a:t>Ізюмського</a:t>
            </a:r>
            <a:r>
              <a:rPr lang="ru-RU" b="1" dirty="0"/>
              <a:t> району </a:t>
            </a:r>
          </a:p>
          <a:p>
            <a:r>
              <a:rPr lang="ru-RU" b="1" dirty="0" err="1"/>
              <a:t>Харьковскої</a:t>
            </a:r>
            <a:r>
              <a:rPr lang="ru-RU" b="1" dirty="0"/>
              <a:t> </a:t>
            </a:r>
            <a:r>
              <a:rPr lang="ru-RU" b="1" dirty="0" err="1"/>
              <a:t>області</a:t>
            </a:r>
            <a:r>
              <a:rPr lang="ru-RU" b="1" dirty="0"/>
              <a:t> </a:t>
            </a:r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23734B-E89A-B218-9516-34EA7619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0" y="265472"/>
            <a:ext cx="2882557" cy="4085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54D76-35F8-FC9A-B9BE-11516F366EB5}"/>
              </a:ext>
            </a:extLst>
          </p:cNvPr>
          <p:cNvSpPr txBox="1"/>
          <p:nvPr/>
        </p:nvSpPr>
        <p:spPr>
          <a:xfrm>
            <a:off x="5236701" y="3863972"/>
            <a:ext cx="63802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Дата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народження</a:t>
            </a: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 : 15.01.1982 р.</a:t>
            </a:r>
            <a:r>
              <a:rPr lang="ru-RU" dirty="0">
                <a:solidFill>
                  <a:schemeClr val="bg1"/>
                </a:solidFill>
                <a:latin typeface="YAFdJt8dAY0_0"/>
              </a:rPr>
              <a:t> </a:t>
            </a:r>
          </a:p>
          <a:p>
            <a:pPr>
              <a:buNone/>
            </a:pP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Посада: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вихователь</a:t>
            </a:r>
            <a:endParaRPr lang="ru-RU" dirty="0">
              <a:solidFill>
                <a:schemeClr val="bg1"/>
              </a:solidFill>
              <a:latin typeface="YAFdJt8dAY0_0"/>
            </a:endParaRPr>
          </a:p>
          <a:p>
            <a:pPr>
              <a:buNone/>
            </a:pP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Педагогічний</a:t>
            </a: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 стаж: 8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років</a:t>
            </a:r>
            <a:r>
              <a:rPr lang="ru-RU" dirty="0">
                <a:solidFill>
                  <a:schemeClr val="bg1"/>
                </a:solidFill>
                <a:latin typeface="YAFdJt8dAY0_0"/>
              </a:rPr>
              <a:t> </a:t>
            </a:r>
          </a:p>
          <a:p>
            <a:pPr>
              <a:buNone/>
            </a:pP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Освіта</a:t>
            </a: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: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повна</a:t>
            </a: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вища</a:t>
            </a: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освіта</a:t>
            </a:r>
            <a:endParaRPr lang="ru-RU" dirty="0">
              <a:solidFill>
                <a:schemeClr val="bg1"/>
              </a:solidFill>
              <a:effectLst/>
              <a:latin typeface="YAFdJt8dAY0_0"/>
            </a:endParaRPr>
          </a:p>
          <a:p>
            <a:pPr>
              <a:buNone/>
            </a:pP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«</a:t>
            </a: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Спеціаліст</a:t>
            </a:r>
            <a:r>
              <a:rPr lang="ru-RU" b="1" i="0">
                <a:solidFill>
                  <a:schemeClr val="bg1"/>
                </a:solidFill>
                <a:effectLst/>
                <a:latin typeface="YAFdJt8dAY0_0"/>
              </a:rPr>
              <a:t>» 11 </a:t>
            </a: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тариф</a:t>
            </a:r>
            <a:r>
              <a:rPr lang="uk-UA" b="1" i="0" dirty="0" err="1">
                <a:solidFill>
                  <a:schemeClr val="bg1"/>
                </a:solidFill>
                <a:effectLst/>
                <a:latin typeface="YAFdJt8dAY0_0"/>
              </a:rPr>
              <a:t>ікаційний</a:t>
            </a: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ний</a:t>
            </a:r>
            <a:r>
              <a:rPr lang="ru-RU" b="1" i="0" dirty="0">
                <a:solidFill>
                  <a:schemeClr val="bg1"/>
                </a:solidFill>
                <a:effectLst/>
                <a:latin typeface="YAFdJt8dAY0_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YAFdJt8dAY0_0"/>
              </a:rPr>
              <a:t>розряд</a:t>
            </a:r>
            <a:endParaRPr lang="ru-RU" dirty="0">
              <a:solidFill>
                <a:schemeClr val="bg1"/>
              </a:solidFill>
              <a:effectLst/>
              <a:latin typeface="YAFdJt8dAY0_0"/>
            </a:endParaRPr>
          </a:p>
        </p:txBody>
      </p:sp>
    </p:spTree>
    <p:extLst>
      <p:ext uri="{BB962C8B-B14F-4D97-AF65-F5344CB8AC3E}">
        <p14:creationId xmlns:p14="http://schemas.microsoft.com/office/powerpoint/2010/main" val="106834360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FE70B-0664-5EC6-0098-7E06EFFD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31" y="249517"/>
            <a:ext cx="8668512" cy="2432304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Екологічне виховання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16CC4D-74A3-5542-343E-00641BA66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31" y="2032000"/>
            <a:ext cx="3773674" cy="390144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5650C0-312E-BAB4-F5EB-7424D225C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770" y="2122727"/>
            <a:ext cx="3551455" cy="473527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F2A752-A409-AC6B-81BA-86005496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196" y="2250263"/>
            <a:ext cx="4375573" cy="328168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5FA1FD-0C97-7644-FD32-ED0D91DF3B15}"/>
              </a:ext>
            </a:extLst>
          </p:cNvPr>
          <p:cNvSpPr txBox="1"/>
          <p:nvPr/>
        </p:nvSpPr>
        <p:spPr>
          <a:xfrm>
            <a:off x="497840" y="1004004"/>
            <a:ext cx="7355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«Те,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любить, вона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буде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руйнувати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Марія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Монтессорі</a:t>
            </a:r>
            <a:endParaRPr lang="en-GB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72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81C66-4477-4788-3E4B-8AFA1F5C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76" y="326136"/>
            <a:ext cx="7522464" cy="781304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Оздоровчий вплив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3B3A1-CB88-D3ED-7D21-098E8BF94A59}"/>
              </a:ext>
            </a:extLst>
          </p:cNvPr>
          <p:cNvSpPr txBox="1"/>
          <p:nvPr/>
        </p:nvSpPr>
        <p:spPr>
          <a:xfrm>
            <a:off x="1076960" y="1229975"/>
            <a:ext cx="8473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зайвого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силу.»</a:t>
            </a:r>
          </a:p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Арістотель</a:t>
            </a:r>
            <a:endParaRPr lang="en-GB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F9190D-8E8A-7608-4A53-5B238E97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059" y="2645172"/>
            <a:ext cx="3831881" cy="287391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2F734-7E63-7733-4E2D-5AF49CC95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040" y="3469605"/>
            <a:ext cx="4173198" cy="312989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19A080-D248-5BB0-16E5-7C365079F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61" y="1885365"/>
            <a:ext cx="4224642" cy="3168481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990144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977AC-5150-357D-C69B-6CC11114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365760"/>
            <a:ext cx="9611360" cy="1031240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Дослідницька</a:t>
            </a:r>
            <a:r>
              <a:rPr lang="ru-RU" sz="3600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діяльність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660946-3020-2D57-D3E7-D576EEFD327D}"/>
              </a:ext>
            </a:extLst>
          </p:cNvPr>
          <p:cNvSpPr txBox="1"/>
          <p:nvPr/>
        </p:nvSpPr>
        <p:spPr>
          <a:xfrm>
            <a:off x="978309" y="1195919"/>
            <a:ext cx="766424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природжений</a:t>
            </a: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</a:t>
            </a: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Жан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Піаже</a:t>
            </a:r>
            <a:endParaRPr lang="en-GB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2719A1-E38F-3FC1-637A-0204600C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2110403"/>
            <a:ext cx="3033866" cy="40451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BAB3F6-1497-7A8A-0F98-7819CA3C8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46" y="2110403"/>
            <a:ext cx="4332134" cy="32491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93437C-032F-1D3E-4FD2-605C91A2D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50" y="2465630"/>
            <a:ext cx="2767446" cy="368992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86187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1CD15-7B14-DD4C-3905-4B9CF318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18" y="298605"/>
            <a:ext cx="7314021" cy="773111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Трудове виховання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A0EB4F-44CF-DC37-82FD-1C0AF350F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102" y="2409723"/>
            <a:ext cx="3063363" cy="408448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85DA-899F-E0C0-2946-F1928EAB6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4734" y="1979299"/>
            <a:ext cx="3282950" cy="414379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B38EC5-5C9C-BFC4-4327-AE832133C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318" y="2409723"/>
            <a:ext cx="3063363" cy="408448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1D1B17-3393-87B7-AFD3-55000E28E162}"/>
              </a:ext>
            </a:extLst>
          </p:cNvPr>
          <p:cNvSpPr txBox="1"/>
          <p:nvPr/>
        </p:nvSpPr>
        <p:spPr>
          <a:xfrm>
            <a:off x="784548" y="1132663"/>
            <a:ext cx="86052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виховує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Василь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Сухомлинський</a:t>
            </a:r>
            <a:endParaRPr lang="en-GB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14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6BDEBF-9555-DD73-092F-F3C9A8AEE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054" y="414866"/>
            <a:ext cx="3718481" cy="5020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44C40C-7FB9-7745-7263-41927A00C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1" y="414866"/>
            <a:ext cx="3994406" cy="98160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225D62-65A5-30A1-84C8-93DE13A46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4" y="1621317"/>
            <a:ext cx="2459037" cy="125735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552CF6-8532-4654-446B-841E89EE2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533" y="1621317"/>
            <a:ext cx="1648291" cy="219515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16E01C-A47F-BED1-CF2D-810E59EAE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17" y="3059163"/>
            <a:ext cx="2110998" cy="217752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164EF0-B4EE-5FEC-CC96-337C478A0845}"/>
              </a:ext>
            </a:extLst>
          </p:cNvPr>
          <p:cNvSpPr txBox="1"/>
          <p:nvPr/>
        </p:nvSpPr>
        <p:spPr>
          <a:xfrm>
            <a:off x="3580685" y="3296334"/>
            <a:ext cx="2722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C1775-48AF-FF49-6C4B-CF10EB581A89}"/>
              </a:ext>
            </a:extLst>
          </p:cNvPr>
          <p:cNvSpPr txBox="1"/>
          <p:nvPr/>
        </p:nvSpPr>
        <p:spPr>
          <a:xfrm>
            <a:off x="560917" y="4755634"/>
            <a:ext cx="1606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Meet</a:t>
            </a:r>
          </a:p>
        </p:txBody>
      </p:sp>
    </p:spTree>
    <p:extLst>
      <p:ext uri="{BB962C8B-B14F-4D97-AF65-F5344CB8AC3E}">
        <p14:creationId xmlns:p14="http://schemas.microsoft.com/office/powerpoint/2010/main" val="3731252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DB2E-E1A4-092F-A995-D3BC22E1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5" y="370163"/>
            <a:ext cx="11542438" cy="916770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 народження </a:t>
            </a:r>
            <a:r>
              <a:rPr lang="uk-UA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вколі</a:t>
            </a:r>
            <a:r>
              <a:rPr lang="uk-UA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друзів</a:t>
            </a:r>
            <a:endParaRPr lang="en-GB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C860C9-C9EA-D47E-E39E-56ABED95F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486" y="1286933"/>
            <a:ext cx="3357992" cy="447732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A6A2EA-D1FF-6E21-C4D5-8BEBF7C2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048" y="1286933"/>
            <a:ext cx="3973690" cy="298026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38D6DD-CD3A-5183-899B-32BB75AA3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44" y="1373511"/>
            <a:ext cx="3742813" cy="280711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57118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D17DA-8022-1BEA-6519-ECD98F13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29" y="293962"/>
            <a:ext cx="8668512" cy="798238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  з батьками</a:t>
            </a:r>
            <a:endParaRPr lang="en-GB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973AD1-CD2D-5B41-0884-B099D0C23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" y="1032933"/>
            <a:ext cx="4130717" cy="301413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62F7BC-ED5A-C785-6269-18987DBF9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247" y="634999"/>
            <a:ext cx="3015257" cy="38100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8F65CB-362B-29F7-4CD6-845DE9D44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209" y="1704170"/>
            <a:ext cx="4684638" cy="502682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50601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FB972-3E52-4692-BFB8-2364437C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" y="249445"/>
            <a:ext cx="9367782" cy="438814"/>
          </a:xfrm>
        </p:spPr>
        <p:txBody>
          <a:bodyPr/>
          <a:lstStyle/>
          <a:p>
            <a:r>
              <a:rPr lang="uk-UA" sz="3600" dirty="0">
                <a:solidFill>
                  <a:srgbClr val="FFFF00"/>
                </a:solidFill>
                <a:latin typeface="Amasis MT Pro Black" panose="02040A04050005020304" pitchFamily="18" charset="0"/>
              </a:rPr>
              <a:t>«Підготовка до дня матері»</a:t>
            </a:r>
            <a:endParaRPr lang="en-GB" sz="3600" dirty="0">
              <a:solidFill>
                <a:srgbClr val="FFFF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F6A48-7BCC-8F55-CC07-B08D17608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15" y="3624921"/>
            <a:ext cx="2272306" cy="30297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C951ED-9AD1-0848-DCA1-30178F075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758" y="3875248"/>
            <a:ext cx="2139185" cy="2852247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360058F-6349-FCCB-BF13-50F4920ED0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10" r="-5510"/>
          <a:stretch>
            <a:fillRect/>
          </a:stretch>
        </p:blipFill>
        <p:spPr>
          <a:xfrm>
            <a:off x="5380415" y="665976"/>
            <a:ext cx="1959908" cy="261321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E836C6A-23AD-D037-B808-A0F049330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8424" y="369543"/>
            <a:ext cx="1959908" cy="26132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26855A7-6F19-54B4-67A0-08EE6DDCD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522" y="1863336"/>
            <a:ext cx="2642378" cy="35231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73D68B9-7001-BD78-FC5C-BF0D10B4F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11" y="965231"/>
            <a:ext cx="4165054" cy="5553406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581731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2B0F22-226E-5CD9-52B2-DAFE8318F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FB487A-57AF-0C16-85F3-B258A77ED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104325" y="325335"/>
            <a:ext cx="9201875" cy="615076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FFFF00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            </a:t>
            </a:r>
            <a:r>
              <a:rPr lang="ru-RU" sz="3600" b="1" i="1" dirty="0">
                <a:solidFill>
                  <a:srgbClr val="00B0F0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«День </a:t>
            </a:r>
            <a:r>
              <a:rPr lang="ru-RU" sz="3600" b="1" i="1" dirty="0" err="1">
                <a:solidFill>
                  <a:srgbClr val="00B0F0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вишиванки</a:t>
            </a:r>
            <a:r>
              <a:rPr lang="ru-RU" sz="3600" b="1" i="1" dirty="0">
                <a:solidFill>
                  <a:srgbClr val="00B0F0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»</a:t>
            </a:r>
            <a:endParaRPr lang="en-US" sz="3600" b="1" i="1" dirty="0">
              <a:solidFill>
                <a:srgbClr val="00B0F0"/>
              </a:solidFill>
              <a:latin typeface="Amasis MT Pro Black" panose="02040A04050005020304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20D4A1-CB92-FCB9-4ADB-34EB5B4F1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110" y="3572797"/>
            <a:ext cx="2092426" cy="278990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CFCAC3-6381-9C12-C9BD-7A1B8F7ED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99"/>
          <a:stretch>
            <a:fillRect/>
          </a:stretch>
        </p:blipFill>
        <p:spPr>
          <a:xfrm>
            <a:off x="0" y="811159"/>
            <a:ext cx="1764000" cy="2187677"/>
          </a:xfrm>
          <a:prstGeom prst="rect">
            <a:avLst/>
          </a:prstGeom>
          <a:solidFill>
            <a:schemeClr val="accent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76200"/>
          </a:effectLst>
          <a:scene3d>
            <a:camera prst="isometricRightUp">
              <a:rot lat="2100000" lon="21594000" rev="0"/>
            </a:camera>
            <a:lightRig rig="threePt" dir="t"/>
          </a:scene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16ACD-FFAE-8291-5B8E-FF6762AD2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492" y="42656"/>
            <a:ext cx="2804590" cy="2333507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26A1A2-87DA-2223-70A7-91395EF5C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8925" y="211391"/>
            <a:ext cx="1633268" cy="278744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A8649D-9146-CB0C-3702-9AB4D6840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1122" y="3572797"/>
            <a:ext cx="1508983" cy="248264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9FF521-4AAC-D912-0F00-33A2D5DD8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289" y="211391"/>
            <a:ext cx="1594516" cy="238432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E1F0AF-B6E3-50B4-6C56-F97DF683C3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37" y="3352802"/>
            <a:ext cx="2089282" cy="263996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51674E-18D8-5CAC-6FCD-897DC7CBB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2712" y="940411"/>
            <a:ext cx="1749067" cy="243348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414374F-2B49-1D23-5998-810888F5314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rcRect t="-801" b="14942"/>
          <a:stretch>
            <a:fillRect/>
          </a:stretch>
        </p:blipFill>
        <p:spPr>
          <a:xfrm>
            <a:off x="5807699" y="2911527"/>
            <a:ext cx="3621138" cy="3060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200580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C25E4-6CD9-161A-2F9E-F9647D031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BFA945-3E88-7097-ADE8-087E58193D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88016" y="325335"/>
            <a:ext cx="9201875" cy="615076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FFFF00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            «</a:t>
            </a:r>
            <a:r>
              <a:rPr lang="uk-UA" sz="3600" b="1" i="1" dirty="0">
                <a:solidFill>
                  <a:srgbClr val="FFFF00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Новорічні свята</a:t>
            </a:r>
            <a:r>
              <a:rPr lang="ru-RU" sz="3600" b="1" i="1" dirty="0">
                <a:solidFill>
                  <a:srgbClr val="FFFF00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»</a:t>
            </a:r>
            <a:endParaRPr lang="en-US" sz="3600" b="1" i="1" dirty="0">
              <a:solidFill>
                <a:srgbClr val="FFFF00"/>
              </a:solidFill>
              <a:latin typeface="Amasis MT Pro Black" panose="02040A04050005020304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71C724-BD7B-5389-AF82-C2C91060A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8" y="4457583"/>
            <a:ext cx="1892616" cy="190302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2B77F5-2048-EE44-A214-A43CB64F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187" y="3746370"/>
            <a:ext cx="2860029" cy="218300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B9DBF1-6FA5-1B5B-055B-3A03CD173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373" y="1009239"/>
            <a:ext cx="2813531" cy="226401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B5D2B1-DD60-7207-9FA4-4BAC5900C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187" y="533070"/>
            <a:ext cx="2606300" cy="259204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06C939-230D-73C3-BF1F-686729823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373" y="3785715"/>
            <a:ext cx="3245214" cy="246687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22E48D-C871-C24D-F689-15B5982FA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305" y="200968"/>
            <a:ext cx="2294613" cy="30722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FC4D2C3-1B06-4CDB-091D-994C56DA4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88" y="940411"/>
            <a:ext cx="2198686" cy="315860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A057F63-A842-8ED3-9CF9-1D9CD034DA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612" y="3741085"/>
            <a:ext cx="2900000" cy="2915947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176258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923FBA-7788-70A6-BB80-20E32A13EA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332" y="5001768"/>
            <a:ext cx="7805156" cy="1088136"/>
          </a:xfrm>
        </p:spPr>
        <p:txBody>
          <a:bodyPr/>
          <a:lstStyle/>
          <a:p>
            <a:r>
              <a:rPr lang="ru-RU" b="1" i="1" dirty="0"/>
              <a:t>3 </a:t>
            </a:r>
            <a:r>
              <a:rPr lang="ru-RU" b="1" i="1" dirty="0" err="1"/>
              <a:t>квітня</a:t>
            </a:r>
            <a:r>
              <a:rPr lang="ru-RU" b="1" i="1" dirty="0"/>
              <a:t> 2017 р.- </a:t>
            </a:r>
            <a:r>
              <a:rPr lang="ru-RU" b="1" i="1" dirty="0" err="1"/>
              <a:t>отримала</a:t>
            </a:r>
            <a:r>
              <a:rPr lang="ru-RU" b="1" i="1" dirty="0"/>
              <a:t> диплом </a:t>
            </a:r>
            <a:r>
              <a:rPr lang="ru-RU" b="1" i="1" dirty="0" err="1"/>
              <a:t>Харківської</a:t>
            </a:r>
            <a:r>
              <a:rPr lang="ru-RU" b="1" i="1" dirty="0"/>
              <a:t> </a:t>
            </a:r>
            <a:r>
              <a:rPr lang="ru-RU" b="1" i="1" dirty="0" err="1"/>
              <a:t>гуманітарно-педагогічної</a:t>
            </a:r>
            <a:r>
              <a:rPr lang="ru-RU" b="1" i="1" dirty="0"/>
              <a:t> </a:t>
            </a:r>
            <a:r>
              <a:rPr lang="ru-RU" b="1" i="1" dirty="0" err="1"/>
              <a:t>академії</a:t>
            </a:r>
            <a:r>
              <a:rPr lang="ru-RU" b="1" i="1" dirty="0"/>
              <a:t>. </a:t>
            </a:r>
            <a:r>
              <a:rPr lang="ru-RU" b="1" i="1" dirty="0" err="1"/>
              <a:t>Здобула</a:t>
            </a:r>
            <a:r>
              <a:rPr lang="ru-RU" b="1" i="1" dirty="0"/>
              <a:t> </a:t>
            </a:r>
            <a:r>
              <a:rPr lang="ru-RU" b="1" i="1" dirty="0" err="1"/>
              <a:t>кваліфікацію</a:t>
            </a:r>
            <a:r>
              <a:rPr lang="ru-RU" b="1" i="1" dirty="0"/>
              <a:t>: </a:t>
            </a:r>
            <a:r>
              <a:rPr lang="ru-RU" b="1" i="1" dirty="0" err="1"/>
              <a:t>ступінь</a:t>
            </a:r>
            <a:r>
              <a:rPr lang="ru-RU" b="1" i="1" dirty="0"/>
              <a:t> </a:t>
            </a:r>
            <a:r>
              <a:rPr lang="ru-RU" b="1" i="1" dirty="0" err="1"/>
              <a:t>вищої</a:t>
            </a:r>
            <a:r>
              <a:rPr lang="ru-RU" b="1" i="1" dirty="0"/>
              <a:t> </a:t>
            </a:r>
            <a:r>
              <a:rPr lang="ru-RU" b="1" i="1" dirty="0" err="1"/>
              <a:t>освіти</a:t>
            </a:r>
            <a:r>
              <a:rPr lang="ru-RU" b="1" i="1" dirty="0"/>
              <a:t> бакалавр, </a:t>
            </a:r>
            <a:r>
              <a:rPr lang="ru-RU" b="1" i="1" dirty="0" err="1"/>
              <a:t>спеціальність</a:t>
            </a:r>
            <a:r>
              <a:rPr lang="ru-RU" b="1" i="1" dirty="0"/>
              <a:t> «</a:t>
            </a:r>
            <a:r>
              <a:rPr lang="ru-RU" b="1" i="1" dirty="0" err="1"/>
              <a:t>Дошкільна</a:t>
            </a:r>
            <a:r>
              <a:rPr lang="ru-RU" b="1" i="1" dirty="0"/>
              <a:t> </a:t>
            </a:r>
            <a:r>
              <a:rPr lang="ru-RU" b="1" i="1" dirty="0" err="1"/>
              <a:t>освіта</a:t>
            </a:r>
            <a:r>
              <a:rPr lang="ru-RU" b="1" i="1" dirty="0"/>
              <a:t>»</a:t>
            </a:r>
            <a:endParaRPr lang="en-US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FED34F-A4B1-40EE-4EF3-EACEF352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52300" y="-809827"/>
            <a:ext cx="4348905" cy="6940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F10381-A9BE-F018-F5E3-EC1052C01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3904951"/>
            <a:ext cx="3549571" cy="26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3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81891-DFB1-9AC7-0144-8BF6C8A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240260"/>
            <a:ext cx="6655259" cy="664956"/>
          </a:xfrm>
        </p:spPr>
        <p:txBody>
          <a:bodyPr/>
          <a:lstStyle/>
          <a:p>
            <a:r>
              <a:rPr lang="uk-UA" sz="3600" i="1" dirty="0">
                <a:solidFill>
                  <a:srgbClr val="FFFF00"/>
                </a:solidFill>
                <a:latin typeface="Amasis MT Pro Black" panose="02040A04050005020304" pitchFamily="18" charset="0"/>
              </a:rPr>
              <a:t>«Моя творчість»</a:t>
            </a:r>
            <a:endParaRPr lang="en-GB" sz="3600" i="1" dirty="0">
              <a:solidFill>
                <a:srgbClr val="FFFF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ED2144-0E96-232D-E006-5E667A9B9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261" y="3957481"/>
            <a:ext cx="2630129" cy="263012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86D3B5-C01D-58D8-795F-121A58E00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259" y="4094897"/>
            <a:ext cx="2630130" cy="263013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EF3CEA-AEFA-CE32-7168-19504F925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967" y="3849325"/>
            <a:ext cx="2844216" cy="284644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042CBB-26FD-E02C-C668-ABFAC14A5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004" y="557026"/>
            <a:ext cx="2479512" cy="329229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26D550-BE41-6F1C-853F-2AFC9BD90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10" y="3903404"/>
            <a:ext cx="2738285" cy="27382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674CA8-6D41-45CB-321E-30120578A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207" y="884196"/>
            <a:ext cx="2746869" cy="273828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072E624-C862-A8DC-CE2B-DD467CF24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2769" y="708814"/>
            <a:ext cx="3615617" cy="2720186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694137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282A1-BF58-8FC7-FBA2-FA0970F50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8" y="341158"/>
            <a:ext cx="10520390" cy="853875"/>
          </a:xfrm>
        </p:spPr>
        <p:txBody>
          <a:bodyPr/>
          <a:lstStyle/>
          <a:p>
            <a:r>
              <a:rPr lang="ru-RU" dirty="0" err="1">
                <a:solidFill>
                  <a:srgbClr val="FFFF00"/>
                </a:solidFill>
              </a:rPr>
              <a:t>Україна</a:t>
            </a:r>
            <a:r>
              <a:rPr lang="ru-RU" dirty="0">
                <a:solidFill>
                  <a:srgbClr val="FFFF00"/>
                </a:solidFill>
              </a:rPr>
              <a:t> - Моя </a:t>
            </a:r>
            <a:r>
              <a:rPr lang="ru-RU" dirty="0" err="1">
                <a:solidFill>
                  <a:srgbClr val="FFFF00"/>
                </a:solidFill>
              </a:rPr>
              <a:t>Батьківщина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88982A-A6EE-BDDB-8F33-8CD71C0646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6776" y="1879138"/>
            <a:ext cx="3418447" cy="1210502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</a:t>
            </a:r>
            <a:r>
              <a:rPr lang="uk-UA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річі</a:t>
            </a:r>
            <a:endParaRPr lang="uk-UA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навчання</a:t>
            </a:r>
            <a:endParaRPr lang="en-GB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044106-FD7C-061C-FBBC-C7613EA24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947" y="1377782"/>
            <a:ext cx="3959321" cy="296949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1B26DC-E92E-6CD9-6626-BA6A73FC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77" y="1377782"/>
            <a:ext cx="3418447" cy="256383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AA426C-7B3C-031F-AED1-AACE28E9A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732" y="3941617"/>
            <a:ext cx="3186545" cy="238990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136746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CD307-E8AA-DD67-BECF-4A091F80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7" y="467499"/>
            <a:ext cx="9344244" cy="841340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Збройних сил України</a:t>
            </a:r>
            <a:endParaRPr lang="en-GB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B64A3F-80E7-49E8-D306-F58BFDCE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4" y="1554100"/>
            <a:ext cx="4248726" cy="212769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FAC9BD-E2F9-0353-492C-2657383A7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91" y="1521111"/>
            <a:ext cx="3535417" cy="183399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B8B2A8-3249-F331-F115-5EA5260F3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581" y="3927054"/>
            <a:ext cx="4692073" cy="2188413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127993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5F61A-408B-FF7F-6788-FB603D32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42" y="407462"/>
            <a:ext cx="8668512" cy="721268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Ліки навколо нас</a:t>
            </a:r>
            <a:endParaRPr lang="en-GB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8BF2E9-B18F-6DC4-A784-ED8AC9CB8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470" y="1092121"/>
            <a:ext cx="3890693" cy="250767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799F38-48B7-269E-A0DD-240B3D4E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42" y="1276849"/>
            <a:ext cx="4078696" cy="232294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714524-BAE5-C8ED-954F-6C03B0B81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563" y="3747914"/>
            <a:ext cx="3230283" cy="225110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63C306-DBBF-84E5-3EA5-C871597A3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020" y="3879272"/>
            <a:ext cx="3099756" cy="239478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180276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F946D-302B-FC60-D6B8-542389E3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693" y="285495"/>
            <a:ext cx="3824871" cy="758213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сім</a:t>
            </a:r>
            <a:r>
              <a:rPr lang="en-GB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endParaRPr lang="en-GB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75994-7EC1-DB64-A4A0-BDA014501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60" y="193963"/>
            <a:ext cx="1431726" cy="2563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048255-C111-9DD1-995B-349A5660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43" y="664601"/>
            <a:ext cx="1498837" cy="2660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AF8F23-9B87-FD60-1000-144114F35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18" y="3168072"/>
            <a:ext cx="1581208" cy="27801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68139E-E0D7-5A0C-C0C9-11C8B42C3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577" y="356755"/>
            <a:ext cx="1804468" cy="31726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569EAC-397E-D371-A60F-138C75A43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670176" y="688696"/>
            <a:ext cx="1499685" cy="26368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5AA614-9D7C-4D13-E8D2-23B8ABCCE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654440" y="3755735"/>
            <a:ext cx="1546494" cy="27455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D60709-D847-206D-CAEA-6E7051D78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0462" y="3702952"/>
            <a:ext cx="1502995" cy="26609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E775B1C-0813-B9F7-6A09-BDA88CE84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5040" y="1372753"/>
            <a:ext cx="2740640" cy="44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94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648ED-9A51-4880-D13D-7BEA6F011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3" y="1727200"/>
            <a:ext cx="6844147" cy="2761673"/>
          </a:xfrm>
        </p:spPr>
        <p:txBody>
          <a:bodyPr/>
          <a:lstStyle/>
          <a:p>
            <a:r>
              <a:rPr lang="uk-UA" sz="7200" dirty="0">
                <a:solidFill>
                  <a:srgbClr val="FFFF00"/>
                </a:solidFill>
              </a:rPr>
              <a:t>  </a:t>
            </a:r>
            <a:r>
              <a:rPr lang="uk-UA" sz="9600" dirty="0">
                <a:solidFill>
                  <a:srgbClr val="FFFF00"/>
                </a:solidFill>
              </a:rPr>
              <a:t>ДЯКУЮ ЗА УВАГУ!</a:t>
            </a:r>
            <a:endParaRPr lang="en-GB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1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37E5A-D064-8388-4887-19A0FFEA6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D4C38C-7F5F-48F0-0B03-9419CEC62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794" y="5220182"/>
            <a:ext cx="9319241" cy="1263261"/>
          </a:xfrm>
        </p:spPr>
        <p:txBody>
          <a:bodyPr>
            <a:normAutofit/>
          </a:bodyPr>
          <a:lstStyle/>
          <a:p>
            <a:r>
              <a:rPr lang="ru-RU" b="1" i="1" dirty="0"/>
              <a:t>31 грудня 2023р.- </a:t>
            </a:r>
            <a:r>
              <a:rPr lang="ru-RU" b="1" i="1" dirty="0" err="1"/>
              <a:t>отримала</a:t>
            </a:r>
            <a:r>
              <a:rPr lang="ru-RU" b="1" i="1" dirty="0"/>
              <a:t> диплом </a:t>
            </a:r>
            <a:r>
              <a:rPr lang="ru-RU" b="1" i="1" dirty="0" err="1"/>
              <a:t>Харківської</a:t>
            </a:r>
            <a:r>
              <a:rPr lang="ru-RU" b="1" i="1" dirty="0"/>
              <a:t> </a:t>
            </a:r>
            <a:r>
              <a:rPr lang="ru-RU" b="1" i="1" dirty="0" err="1"/>
              <a:t>гуманітарно</a:t>
            </a:r>
            <a:r>
              <a:rPr lang="ru-RU" b="1" i="1" dirty="0"/>
              <a:t>-</a:t>
            </a:r>
          </a:p>
          <a:p>
            <a:r>
              <a:rPr lang="ru-RU" b="1" i="1" dirty="0" err="1"/>
              <a:t>педагогічної</a:t>
            </a:r>
            <a:r>
              <a:rPr lang="ru-RU" b="1" i="1" dirty="0"/>
              <a:t> </a:t>
            </a:r>
            <a:r>
              <a:rPr lang="ru-RU" b="1" i="1" dirty="0" err="1"/>
              <a:t>академії</a:t>
            </a:r>
            <a:r>
              <a:rPr lang="ru-RU" b="1" i="1" dirty="0"/>
              <a:t>. </a:t>
            </a:r>
            <a:r>
              <a:rPr lang="ru-RU" b="1" i="1" dirty="0" err="1"/>
              <a:t>Здобула</a:t>
            </a:r>
            <a:r>
              <a:rPr lang="ru-RU" b="1" i="1" dirty="0"/>
              <a:t> </a:t>
            </a:r>
            <a:r>
              <a:rPr lang="ru-RU" b="1" i="1" dirty="0" err="1"/>
              <a:t>кваліфікацію</a:t>
            </a:r>
            <a:r>
              <a:rPr lang="ru-RU" b="1" i="1" dirty="0"/>
              <a:t>: </a:t>
            </a:r>
            <a:r>
              <a:rPr lang="ru-RU" b="1" i="1" dirty="0" err="1"/>
              <a:t>ступінь</a:t>
            </a:r>
            <a:r>
              <a:rPr lang="ru-RU" b="1" i="1" dirty="0"/>
              <a:t> </a:t>
            </a:r>
            <a:r>
              <a:rPr lang="ru-RU" b="1" i="1" dirty="0" err="1"/>
              <a:t>вищої</a:t>
            </a:r>
            <a:r>
              <a:rPr lang="ru-RU" b="1" i="1" dirty="0"/>
              <a:t> </a:t>
            </a:r>
            <a:r>
              <a:rPr lang="ru-RU" b="1" i="1" dirty="0" err="1"/>
              <a:t>освіти</a:t>
            </a:r>
            <a:r>
              <a:rPr lang="ru-RU" b="1" i="1" dirty="0"/>
              <a:t> </a:t>
            </a:r>
            <a:r>
              <a:rPr lang="ru-RU" b="1" i="1" dirty="0" err="1"/>
              <a:t>магістр</a:t>
            </a:r>
            <a:r>
              <a:rPr lang="ru-RU" b="1" i="1" dirty="0"/>
              <a:t>,</a:t>
            </a:r>
          </a:p>
          <a:p>
            <a:r>
              <a:rPr lang="ru-RU" b="1" i="1" dirty="0"/>
              <a:t> </a:t>
            </a:r>
            <a:r>
              <a:rPr lang="ru-RU" b="1" i="1" dirty="0" err="1"/>
              <a:t>спеціальність</a:t>
            </a:r>
            <a:r>
              <a:rPr lang="ru-RU" b="1" i="1" dirty="0"/>
              <a:t> «</a:t>
            </a:r>
            <a:r>
              <a:rPr lang="ru-RU" b="1" i="1" dirty="0" err="1"/>
              <a:t>Логопедія</a:t>
            </a:r>
            <a:r>
              <a:rPr lang="ru-RU" b="1" i="1" dirty="0"/>
              <a:t>»</a:t>
            </a:r>
            <a:endParaRPr lang="en-US" b="1" i="1" dirty="0"/>
          </a:p>
          <a:p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D18384-356C-3CB7-C1F2-777BF8BAD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18934" y="-696888"/>
            <a:ext cx="4046279" cy="6527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AA6684-F794-A2D1-F4AE-159C80C62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256" y="435786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8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9DFE1-757C-39BD-F85B-E5712547B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9E1B6C-AC6F-B762-9F50-EE0A934B3E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339" y="5001768"/>
            <a:ext cx="9359096" cy="1526354"/>
          </a:xfrm>
        </p:spPr>
        <p:txBody>
          <a:bodyPr>
            <a:normAutofit/>
          </a:bodyPr>
          <a:lstStyle/>
          <a:p>
            <a:r>
              <a:rPr lang="ru-RU" b="1" i="1" dirty="0"/>
              <a:t>31 грудня 2023р.- </a:t>
            </a:r>
            <a:r>
              <a:rPr lang="ru-RU" b="1" i="1" dirty="0" err="1"/>
              <a:t>отримала</a:t>
            </a:r>
            <a:r>
              <a:rPr lang="ru-RU" b="1" i="1" dirty="0"/>
              <a:t> диплом </a:t>
            </a:r>
            <a:r>
              <a:rPr lang="ru-RU" b="1" i="1" dirty="0" err="1"/>
              <a:t>Харківської</a:t>
            </a:r>
            <a:r>
              <a:rPr lang="ru-RU" b="1" i="1" dirty="0"/>
              <a:t> </a:t>
            </a:r>
            <a:r>
              <a:rPr lang="ru-RU" b="1" i="1" dirty="0" err="1"/>
              <a:t>гуманітарно-педагогічної</a:t>
            </a:r>
            <a:r>
              <a:rPr lang="ru-RU" b="1" i="1" dirty="0"/>
              <a:t> </a:t>
            </a:r>
            <a:r>
              <a:rPr lang="ru-RU" b="1" i="1" dirty="0" err="1"/>
              <a:t>академії</a:t>
            </a:r>
            <a:r>
              <a:rPr lang="ru-RU" b="1" i="1" dirty="0"/>
              <a:t>. </a:t>
            </a:r>
            <a:r>
              <a:rPr lang="ru-RU" b="1" i="1" dirty="0" err="1"/>
              <a:t>Здобула</a:t>
            </a:r>
            <a:r>
              <a:rPr lang="ru-RU" b="1" i="1" dirty="0"/>
              <a:t> </a:t>
            </a:r>
            <a:r>
              <a:rPr lang="ru-RU" b="1" i="1" dirty="0" err="1"/>
              <a:t>кваліфікацію</a:t>
            </a:r>
            <a:r>
              <a:rPr lang="ru-RU" b="1" i="1" dirty="0"/>
              <a:t>: </a:t>
            </a:r>
            <a:r>
              <a:rPr lang="ru-RU" b="1" i="1" dirty="0" err="1"/>
              <a:t>ступінь</a:t>
            </a:r>
            <a:r>
              <a:rPr lang="ru-RU" b="1" i="1" dirty="0"/>
              <a:t> </a:t>
            </a:r>
            <a:r>
              <a:rPr lang="ru-RU" b="1" i="1" dirty="0" err="1"/>
              <a:t>вищої</a:t>
            </a:r>
            <a:r>
              <a:rPr lang="ru-RU" b="1" i="1" dirty="0"/>
              <a:t> </a:t>
            </a:r>
            <a:r>
              <a:rPr lang="ru-RU" b="1" i="1" dirty="0" err="1"/>
              <a:t>освіти</a:t>
            </a:r>
            <a:r>
              <a:rPr lang="ru-RU" b="1" i="1" dirty="0"/>
              <a:t> </a:t>
            </a:r>
            <a:r>
              <a:rPr lang="ru-RU" b="1" i="1" dirty="0" err="1"/>
              <a:t>магістр</a:t>
            </a:r>
            <a:r>
              <a:rPr lang="ru-RU" b="1" i="1" dirty="0"/>
              <a:t>,</a:t>
            </a:r>
          </a:p>
          <a:p>
            <a:r>
              <a:rPr lang="ru-RU" b="1" i="1" dirty="0"/>
              <a:t> </a:t>
            </a:r>
            <a:r>
              <a:rPr lang="ru-RU" b="1" i="1" dirty="0" err="1"/>
              <a:t>спеціальність</a:t>
            </a:r>
            <a:r>
              <a:rPr lang="ru-RU" b="1" i="1" dirty="0"/>
              <a:t> «Початкова </a:t>
            </a:r>
            <a:r>
              <a:rPr lang="ru-RU" b="1" i="1" dirty="0" err="1"/>
              <a:t>освіта</a:t>
            </a:r>
            <a:r>
              <a:rPr lang="ru-RU" b="1" i="1" dirty="0"/>
              <a:t>»</a:t>
            </a:r>
            <a:endParaRPr lang="en-US" b="1" i="1" dirty="0"/>
          </a:p>
          <a:p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272B6B-8299-1E16-1E1C-BEA325A6C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89482" y="-1316450"/>
            <a:ext cx="4306910" cy="7251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891EEE-BF34-8E50-F8BD-71A7C6FF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316" y="4462601"/>
            <a:ext cx="2923788" cy="21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7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109F36C-B3F0-7E8A-E842-12239DE9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43" y="261538"/>
            <a:ext cx="3304961" cy="24064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CA0A563-50F2-7438-71B6-26A7D18D8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300" y="0"/>
            <a:ext cx="2789849" cy="189404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9687F75-AF1F-94B9-1EAD-FD89FAF69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145" y="261538"/>
            <a:ext cx="3325400" cy="249145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BD6E97E-791B-8AED-93E5-037D421C4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747" y="1894046"/>
            <a:ext cx="3325400" cy="248625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C82C2DF-AA06-7801-D415-91509648B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83" y="4110206"/>
            <a:ext cx="3270717" cy="24862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58C247A-9FC9-5F08-0BC6-80C72D101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873" y="4346352"/>
            <a:ext cx="3325400" cy="233569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CDC64C-BF37-E68A-7872-0CAA90E2E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6990" y="1434709"/>
            <a:ext cx="2805010" cy="204458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51FF064-79D6-8F95-3706-9731CD98E6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8058" y="2667963"/>
            <a:ext cx="2647573" cy="18801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B8BC089-CB01-3A60-B050-EA8156712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628" y="2511648"/>
            <a:ext cx="2374541" cy="18347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A33120-7CA3-3ACF-1A83-4607A5B35E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1728" y="4847303"/>
            <a:ext cx="2237385" cy="16069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6502D2-7434-525E-B184-01AFAB5DD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05205" y="3429000"/>
            <a:ext cx="2029358" cy="28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3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3B3CC7-49C3-34B4-FBDB-34C97767B9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58" y="1377387"/>
            <a:ext cx="9201875" cy="615076"/>
          </a:xfrm>
        </p:spPr>
        <p:txBody>
          <a:bodyPr>
            <a:noAutofit/>
          </a:bodyPr>
          <a:lstStyle/>
          <a:p>
            <a:r>
              <a:rPr lang="uk-UA" sz="3600" b="1" i="1" dirty="0">
                <a:solidFill>
                  <a:schemeClr val="tx1"/>
                </a:solidFill>
                <a:ea typeface="ADLaM Display" panose="020F0502020204030204" pitchFamily="2" charset="0"/>
                <a:cs typeface="ADLaM Display" panose="020F0502020204030204" pitchFamily="2" charset="0"/>
              </a:rPr>
              <a:t>Тема педагогічного досвіду</a:t>
            </a:r>
          </a:p>
          <a:p>
            <a:r>
              <a:rPr lang="ru-RU" sz="3600" b="1" i="1" dirty="0">
                <a:solidFill>
                  <a:schemeClr val="tx1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            «</a:t>
            </a:r>
            <a:r>
              <a:rPr lang="ru-RU" sz="3600" b="1" i="1" dirty="0" err="1">
                <a:solidFill>
                  <a:schemeClr val="tx1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Дитина</a:t>
            </a:r>
            <a:r>
              <a:rPr lang="ru-RU" sz="3600" b="1" i="1" dirty="0">
                <a:solidFill>
                  <a:schemeClr val="tx1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 і природа - </a:t>
            </a:r>
            <a:r>
              <a:rPr lang="ru-RU" sz="3600" b="1" i="1" dirty="0" err="1">
                <a:solidFill>
                  <a:schemeClr val="tx1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одне</a:t>
            </a:r>
            <a:r>
              <a:rPr lang="ru-RU" sz="3600" b="1" i="1" dirty="0">
                <a:solidFill>
                  <a:schemeClr val="tx1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ціле</a:t>
            </a:r>
            <a:r>
              <a:rPr lang="ru-RU" sz="3600" b="1" i="1" dirty="0">
                <a:solidFill>
                  <a:schemeClr val="tx1"/>
                </a:solidFill>
                <a:latin typeface="Amasis MT Pro Black" panose="02040A04050005020304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»</a:t>
            </a:r>
            <a:endParaRPr lang="en-US" sz="3600" b="1" i="1" dirty="0">
              <a:solidFill>
                <a:schemeClr val="tx1"/>
              </a:solidFill>
              <a:latin typeface="Amasis MT Pro Black" panose="02040A04050005020304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FC6A6-5B92-5E62-5D65-36CF237CF750}"/>
              </a:ext>
            </a:extLst>
          </p:cNvPr>
          <p:cNvSpPr txBox="1"/>
          <p:nvPr/>
        </p:nvSpPr>
        <p:spPr>
          <a:xfrm>
            <a:off x="1085593" y="1913805"/>
            <a:ext cx="50104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Мета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педагогічного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досвіду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cs typeface="Aldhabi" panose="020F0502020204030204" pitchFamily="2" charset="-78"/>
            </a:endParaRPr>
          </a:p>
          <a:p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cs typeface="Aldhabi" panose="020F0502020204030204" pitchFamily="2" charset="-78"/>
            </a:endParaRPr>
          </a:p>
          <a:p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Формувати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у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дітей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дошкільного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віку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екологічну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свідомість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,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любов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до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природи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та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розуміння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єдності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людини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з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природним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середовищем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через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пізнавальну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,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дослідницьку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та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практичну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діяльність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ldhabi" panose="020F0502020204030204" pitchFamily="2" charset="-78"/>
              </a:rPr>
              <a:t>.</a:t>
            </a:r>
            <a:endParaRPr lang="en-GB" b="1" i="1" dirty="0">
              <a:solidFill>
                <a:schemeClr val="tx1">
                  <a:lumMod val="95000"/>
                  <a:lumOff val="5000"/>
                </a:schemeClr>
              </a:solidFill>
              <a:latin typeface="Amasis MT Pro Black" panose="02040A04050005020304" pitchFamily="18" charset="0"/>
              <a:cs typeface="Aldhabi" panose="020F0502020204030204" pitchFamily="2" charset="-7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A869BE-A1DC-D308-FE46-B78DB9BC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67" y="2239297"/>
            <a:ext cx="5116050" cy="383703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23568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9E916B7B-02D4-F9CC-F197-794D57C876DF}"/>
              </a:ext>
            </a:extLst>
          </p:cNvPr>
          <p:cNvSpPr/>
          <p:nvPr/>
        </p:nvSpPr>
        <p:spPr>
          <a:xfrm>
            <a:off x="3982063" y="2064774"/>
            <a:ext cx="4227871" cy="2910348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1"/>
                </a:solidFill>
              </a:rPr>
              <a:t>Основні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аспекти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природи</a:t>
            </a:r>
            <a:r>
              <a:rPr lang="ru-RU" sz="2400" b="1" dirty="0">
                <a:solidFill>
                  <a:schemeClr val="tx1"/>
                </a:solidFill>
              </a:rPr>
              <a:t> в </a:t>
            </a:r>
            <a:r>
              <a:rPr lang="ru-RU" sz="2400" b="1" dirty="0" err="1">
                <a:solidFill>
                  <a:schemeClr val="tx1"/>
                </a:solidFill>
              </a:rPr>
              <a:t>житті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дитини</a:t>
            </a:r>
            <a:r>
              <a:rPr lang="ru-RU" sz="2400" b="1" dirty="0">
                <a:solidFill>
                  <a:schemeClr val="tx1"/>
                </a:solidFill>
              </a:rPr>
              <a:t>:</a:t>
            </a:r>
            <a:endParaRPr lang="en-GB" sz="2400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49AF265A-8F4F-5A77-C6C0-C602F5476DD5}"/>
              </a:ext>
            </a:extLst>
          </p:cNvPr>
          <p:cNvCxnSpPr>
            <a:cxnSpLocks/>
          </p:cNvCxnSpPr>
          <p:nvPr/>
        </p:nvCxnSpPr>
        <p:spPr>
          <a:xfrm flipH="1" flipV="1">
            <a:off x="2762864" y="1877962"/>
            <a:ext cx="1327356" cy="1032386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86DF146-D4BF-40C6-89BA-D732CF112A45}"/>
              </a:ext>
            </a:extLst>
          </p:cNvPr>
          <p:cNvCxnSpPr>
            <a:cxnSpLocks/>
          </p:cNvCxnSpPr>
          <p:nvPr/>
        </p:nvCxnSpPr>
        <p:spPr>
          <a:xfrm flipH="1">
            <a:off x="2934929" y="4513003"/>
            <a:ext cx="1155291" cy="776747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44C9070-EB1F-F25A-CC5C-EFBECDB3A924}"/>
              </a:ext>
            </a:extLst>
          </p:cNvPr>
          <p:cNvCxnSpPr>
            <a:cxnSpLocks/>
          </p:cNvCxnSpPr>
          <p:nvPr/>
        </p:nvCxnSpPr>
        <p:spPr>
          <a:xfrm>
            <a:off x="8141111" y="4513003"/>
            <a:ext cx="1150375" cy="801330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20CBA9D-A750-B5D8-E9F9-6B80AC7A4F44}"/>
              </a:ext>
            </a:extLst>
          </p:cNvPr>
          <p:cNvCxnSpPr>
            <a:cxnSpLocks/>
          </p:cNvCxnSpPr>
          <p:nvPr/>
        </p:nvCxnSpPr>
        <p:spPr>
          <a:xfrm flipV="1">
            <a:off x="8101782" y="2192594"/>
            <a:ext cx="983224" cy="717754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03A4884-FFA9-2876-6790-CA471D5B787B}"/>
              </a:ext>
            </a:extLst>
          </p:cNvPr>
          <p:cNvSpPr/>
          <p:nvPr/>
        </p:nvSpPr>
        <p:spPr>
          <a:xfrm>
            <a:off x="167148" y="481781"/>
            <a:ext cx="2782529" cy="1219200"/>
          </a:xfrm>
          <a:prstGeom prst="round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masis MT Pro Black" panose="02040A04050005020304" pitchFamily="18" charset="0"/>
              </a:rPr>
              <a:t> 🌿 </a:t>
            </a:r>
            <a:r>
              <a:rPr lang="ru-RU" b="1" dirty="0" err="1">
                <a:solidFill>
                  <a:schemeClr val="tx1"/>
                </a:solidFill>
                <a:latin typeface="Amasis MT Pro Black" panose="02040A04050005020304" pitchFamily="18" charset="0"/>
              </a:rPr>
              <a:t>Пізнавальний</a:t>
            </a:r>
            <a:r>
              <a:rPr lang="ru-RU" b="1" dirty="0">
                <a:solidFill>
                  <a:schemeClr val="tx1"/>
                </a:solidFill>
                <a:latin typeface="Amasis MT Pro Black" panose="02040A040500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masis MT Pro Black" panose="02040A04050005020304" pitchFamily="18" charset="0"/>
              </a:rPr>
              <a:t>розвиток</a:t>
            </a:r>
            <a:endParaRPr lang="ru-RU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masis MT Pro Black" panose="02040A04050005020304" pitchFamily="18" charset="0"/>
              </a:rPr>
              <a:t>(</a:t>
            </a:r>
            <a:r>
              <a:rPr lang="ru-RU" b="1" dirty="0" err="1">
                <a:solidFill>
                  <a:schemeClr val="tx1"/>
                </a:solidFill>
                <a:latin typeface="Amasis MT Pro Black" panose="02040A04050005020304" pitchFamily="18" charset="0"/>
              </a:rPr>
              <a:t>дитина</a:t>
            </a:r>
            <a:r>
              <a:rPr lang="ru-RU" b="1" dirty="0">
                <a:solidFill>
                  <a:schemeClr val="tx1"/>
                </a:solidFill>
                <a:latin typeface="Amasis MT Pro Black" panose="02040A040500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masis MT Pro Black" panose="02040A04050005020304" pitchFamily="18" charset="0"/>
              </a:rPr>
              <a:t>пізнає</a:t>
            </a:r>
            <a:r>
              <a:rPr lang="ru-RU" b="1" dirty="0">
                <a:solidFill>
                  <a:schemeClr val="tx1"/>
                </a:solidFill>
                <a:latin typeface="Amasis MT Pro Black" panose="02040A040500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masis MT Pro Black" panose="02040A04050005020304" pitchFamily="18" charset="0"/>
              </a:rPr>
              <a:t>світ</a:t>
            </a:r>
            <a:r>
              <a:rPr lang="ru-RU" b="1" dirty="0">
                <a:solidFill>
                  <a:schemeClr val="tx1"/>
                </a:solidFill>
                <a:latin typeface="Amasis MT Pro Black" panose="02040A04050005020304" pitchFamily="18" charset="0"/>
              </a:rPr>
              <a:t> через природу)</a:t>
            </a:r>
            <a:endParaRPr lang="en-GB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06E3813-F5EC-8548-EE7F-1A2C1ECDD2E2}"/>
              </a:ext>
            </a:extLst>
          </p:cNvPr>
          <p:cNvSpPr/>
          <p:nvPr/>
        </p:nvSpPr>
        <p:spPr>
          <a:xfrm>
            <a:off x="9409471" y="5338905"/>
            <a:ext cx="2782529" cy="1219200"/>
          </a:xfrm>
          <a:prstGeom prst="round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AE2F688-FAE8-C038-8830-621505E8BC99}"/>
              </a:ext>
            </a:extLst>
          </p:cNvPr>
          <p:cNvSpPr/>
          <p:nvPr/>
        </p:nvSpPr>
        <p:spPr>
          <a:xfrm>
            <a:off x="66367" y="5314332"/>
            <a:ext cx="2971801" cy="1460093"/>
          </a:xfrm>
          <a:prstGeom prst="round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🌱 </a:t>
            </a:r>
            <a:r>
              <a:rPr lang="ru-RU" sz="1400" b="1" dirty="0" err="1">
                <a:solidFill>
                  <a:schemeClr val="tx1"/>
                </a:solidFill>
              </a:rPr>
              <a:t>Емоціно-ціннісне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err="1">
                <a:solidFill>
                  <a:schemeClr val="tx1"/>
                </a:solidFill>
              </a:rPr>
              <a:t>ставлення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(</a:t>
            </a:r>
            <a:r>
              <a:rPr lang="ru-RU" sz="1400" b="1" dirty="0" err="1">
                <a:solidFill>
                  <a:schemeClr val="tx1"/>
                </a:solidFill>
              </a:rPr>
              <a:t>формування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err="1">
                <a:solidFill>
                  <a:schemeClr val="tx1"/>
                </a:solidFill>
              </a:rPr>
              <a:t>любові</a:t>
            </a:r>
            <a:r>
              <a:rPr lang="ru-RU" sz="1400" b="1" dirty="0">
                <a:solidFill>
                  <a:schemeClr val="tx1"/>
                </a:solidFill>
              </a:rPr>
              <a:t> до </a:t>
            </a:r>
            <a:r>
              <a:rPr lang="ru-RU" sz="1400" b="1" dirty="0" err="1">
                <a:solidFill>
                  <a:schemeClr val="tx1"/>
                </a:solidFill>
              </a:rPr>
              <a:t>природи</a:t>
            </a:r>
            <a:r>
              <a:rPr lang="ru-RU" sz="1400" b="1" dirty="0">
                <a:solidFill>
                  <a:schemeClr val="tx1"/>
                </a:solidFill>
              </a:rPr>
              <a:t>)</a:t>
            </a:r>
            <a:endParaRPr lang="en-GB" sz="1400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F594ECB-3D16-8823-A64D-F68F1685B89E}"/>
              </a:ext>
            </a:extLst>
          </p:cNvPr>
          <p:cNvSpPr/>
          <p:nvPr/>
        </p:nvSpPr>
        <p:spPr>
          <a:xfrm>
            <a:off x="8981767" y="791500"/>
            <a:ext cx="2782529" cy="1219200"/>
          </a:xfrm>
          <a:prstGeom prst="round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🐞 </a:t>
            </a:r>
            <a:r>
              <a:rPr lang="ru-RU" b="1" dirty="0" err="1">
                <a:solidFill>
                  <a:schemeClr val="tx1"/>
                </a:solidFill>
              </a:rPr>
              <a:t>Дослідницька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діяльність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ru-RU" b="1" dirty="0" err="1">
                <a:solidFill>
                  <a:schemeClr val="tx1"/>
                </a:solidFill>
              </a:rPr>
              <a:t>спостереження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експерименти</a:t>
            </a:r>
            <a:r>
              <a:rPr lang="ru-RU" b="1" dirty="0">
                <a:solidFill>
                  <a:schemeClr val="tx1"/>
                </a:solidFill>
              </a:rPr>
              <a:t>)</a:t>
            </a:r>
            <a:endParaRPr lang="en-GB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2497C1D-3084-EF5A-A83D-8E80D3ABE173}"/>
              </a:ext>
            </a:extLst>
          </p:cNvPr>
          <p:cNvSpPr/>
          <p:nvPr/>
        </p:nvSpPr>
        <p:spPr>
          <a:xfrm>
            <a:off x="4610099" y="61453"/>
            <a:ext cx="2971801" cy="1460093"/>
          </a:xfrm>
          <a:prstGeom prst="round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  🍃 </a:t>
            </a:r>
            <a:r>
              <a:rPr lang="ru-RU" sz="1400" b="1" dirty="0" err="1">
                <a:solidFill>
                  <a:schemeClr val="tx1"/>
                </a:solidFill>
              </a:rPr>
              <a:t>Екологічне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err="1">
                <a:solidFill>
                  <a:schemeClr val="tx1"/>
                </a:solidFill>
              </a:rPr>
              <a:t>виховання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(</a:t>
            </a:r>
            <a:r>
              <a:rPr lang="ru-RU" sz="1400" b="1" dirty="0" err="1">
                <a:solidFill>
                  <a:schemeClr val="tx1"/>
                </a:solidFill>
              </a:rPr>
              <a:t>бережливе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err="1">
                <a:solidFill>
                  <a:schemeClr val="tx1"/>
                </a:solidFill>
              </a:rPr>
              <a:t>ставлення</a:t>
            </a:r>
            <a:r>
              <a:rPr lang="ru-RU" sz="1400" b="1" dirty="0">
                <a:solidFill>
                  <a:schemeClr val="tx1"/>
                </a:solidFill>
              </a:rPr>
              <a:t> до </a:t>
            </a:r>
            <a:r>
              <a:rPr lang="ru-RU" sz="1400" b="1" dirty="0" err="1">
                <a:solidFill>
                  <a:schemeClr val="tx1"/>
                </a:solidFill>
              </a:rPr>
              <a:t>довкілля</a:t>
            </a:r>
            <a:r>
              <a:rPr lang="ru-RU" sz="1400" b="1" dirty="0">
                <a:solidFill>
                  <a:schemeClr val="tx1"/>
                </a:solidFill>
              </a:rPr>
              <a:t>)</a:t>
            </a:r>
            <a:endParaRPr lang="en-GB" sz="1400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8232723-7D8E-53DE-1572-25F73B201784}"/>
              </a:ext>
            </a:extLst>
          </p:cNvPr>
          <p:cNvSpPr/>
          <p:nvPr/>
        </p:nvSpPr>
        <p:spPr>
          <a:xfrm>
            <a:off x="4800600" y="5329078"/>
            <a:ext cx="2971801" cy="1460093"/>
          </a:xfrm>
          <a:prstGeom prst="round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🌳 </a:t>
            </a:r>
            <a:r>
              <a:rPr lang="ru-RU" sz="1400" b="1" dirty="0" err="1">
                <a:solidFill>
                  <a:schemeClr val="tx1"/>
                </a:solidFill>
              </a:rPr>
              <a:t>Оздоровчий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err="1">
                <a:solidFill>
                  <a:schemeClr val="tx1"/>
                </a:solidFill>
              </a:rPr>
              <a:t>вплив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(</a:t>
            </a:r>
            <a:r>
              <a:rPr lang="ru-RU" sz="1400" b="1" dirty="0" err="1">
                <a:solidFill>
                  <a:schemeClr val="tx1"/>
                </a:solidFill>
              </a:rPr>
              <a:t>свіже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err="1">
                <a:solidFill>
                  <a:schemeClr val="tx1"/>
                </a:solidFill>
              </a:rPr>
              <a:t>повітря</a:t>
            </a:r>
            <a:r>
              <a:rPr lang="ru-RU" sz="1400" b="1" dirty="0">
                <a:solidFill>
                  <a:schemeClr val="tx1"/>
                </a:solidFill>
              </a:rPr>
              <a:t>, рух, </a:t>
            </a:r>
            <a:r>
              <a:rPr lang="ru-RU" sz="1400" b="1" dirty="0" err="1">
                <a:solidFill>
                  <a:schemeClr val="tx1"/>
                </a:solidFill>
              </a:rPr>
              <a:t>зміцнення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err="1">
                <a:solidFill>
                  <a:schemeClr val="tx1"/>
                </a:solidFill>
              </a:rPr>
              <a:t>здоров’я</a:t>
            </a:r>
            <a:r>
              <a:rPr lang="ru-RU" sz="1400" b="1" dirty="0">
                <a:solidFill>
                  <a:schemeClr val="tx1"/>
                </a:solidFill>
              </a:rPr>
              <a:t>, </a:t>
            </a:r>
            <a:r>
              <a:rPr lang="ru-RU" sz="1400" b="1" dirty="0" err="1">
                <a:solidFill>
                  <a:schemeClr val="tx1"/>
                </a:solidFill>
              </a:rPr>
              <a:t>правильне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err="1">
                <a:solidFill>
                  <a:schemeClr val="tx1"/>
                </a:solidFill>
              </a:rPr>
              <a:t>харчування</a:t>
            </a:r>
            <a:r>
              <a:rPr lang="ru-RU" sz="1400" b="1" dirty="0">
                <a:solidFill>
                  <a:schemeClr val="tx1"/>
                </a:solidFill>
              </a:rPr>
              <a:t> )</a:t>
            </a:r>
            <a:endParaRPr lang="en-GB" sz="1400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5B9EDDB-0CBD-A8CA-F271-AED93C25F45E}"/>
              </a:ext>
            </a:extLst>
          </p:cNvPr>
          <p:cNvCxnSpPr>
            <a:cxnSpLocks/>
          </p:cNvCxnSpPr>
          <p:nvPr/>
        </p:nvCxnSpPr>
        <p:spPr>
          <a:xfrm flipV="1">
            <a:off x="6276361" y="1578084"/>
            <a:ext cx="0" cy="432616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93C0A57-A3EA-9211-A7B3-87F5CB78A375}"/>
              </a:ext>
            </a:extLst>
          </p:cNvPr>
          <p:cNvCxnSpPr>
            <a:cxnSpLocks/>
          </p:cNvCxnSpPr>
          <p:nvPr/>
        </p:nvCxnSpPr>
        <p:spPr>
          <a:xfrm>
            <a:off x="6194322" y="5043943"/>
            <a:ext cx="0" cy="285135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A6DF300-61F6-C85A-095F-042F5852E3C7}"/>
              </a:ext>
            </a:extLst>
          </p:cNvPr>
          <p:cNvSpPr txBox="1"/>
          <p:nvPr/>
        </p:nvSpPr>
        <p:spPr>
          <a:xfrm>
            <a:off x="9409471" y="5486840"/>
            <a:ext cx="3254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🌼 </a:t>
            </a:r>
            <a:r>
              <a:rPr lang="ru-RU" b="1" dirty="0" err="1"/>
              <a:t>Трудове</a:t>
            </a:r>
            <a:r>
              <a:rPr lang="ru-RU" b="1" dirty="0"/>
              <a:t> </a:t>
            </a:r>
            <a:r>
              <a:rPr lang="ru-RU" b="1" dirty="0" err="1"/>
              <a:t>виховання</a:t>
            </a:r>
            <a:endParaRPr lang="ru-RU" b="1" dirty="0"/>
          </a:p>
          <a:p>
            <a:r>
              <a:rPr lang="ru-RU" b="1" dirty="0"/>
              <a:t>(догляд за </a:t>
            </a:r>
            <a:r>
              <a:rPr lang="ru-RU" b="1" dirty="0" err="1"/>
              <a:t>рослинами</a:t>
            </a:r>
            <a:r>
              <a:rPr lang="ru-RU" b="1" dirty="0"/>
              <a:t>, природою)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65525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07839-3D61-BE9F-CF88-6611DCC1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67" y="411370"/>
            <a:ext cx="9034358" cy="817355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Пізнавальний розвиток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51E4DA-B333-7322-C49A-66FAE0F1D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4425" y="1314449"/>
            <a:ext cx="6020857" cy="703055"/>
          </a:xfrm>
        </p:spPr>
        <p:txBody>
          <a:bodyPr>
            <a:normAutofit lnSpcReduction="10000"/>
          </a:bodyPr>
          <a:lstStyle/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—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книга, яку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читає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Василь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Сухомлинський</a:t>
            </a:r>
            <a:endParaRPr lang="en-GB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5A5645-C36B-92A1-8FB8-79A7358C9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879" y="2103228"/>
            <a:ext cx="3417042" cy="455605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95D368-2C6E-0651-8EBF-D75723360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386" y="2017504"/>
            <a:ext cx="3187460" cy="424994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5DF7E-5126-0960-D709-4B4563D63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67" y="2178529"/>
            <a:ext cx="3262208" cy="434961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06139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29448-6A2A-FC54-5AD1-9DC5D849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5" y="396621"/>
            <a:ext cx="11414379" cy="689229"/>
          </a:xfrm>
        </p:spPr>
        <p:txBody>
          <a:bodyPr/>
          <a:lstStyle/>
          <a:p>
            <a:r>
              <a:rPr lang="uk-UA" dirty="0" err="1">
                <a:solidFill>
                  <a:srgbClr val="FFFF00"/>
                </a:solidFill>
              </a:rPr>
              <a:t>Емоціно</a:t>
            </a:r>
            <a:r>
              <a:rPr lang="uk-UA" dirty="0">
                <a:solidFill>
                  <a:srgbClr val="FFFF00"/>
                </a:solidFill>
              </a:rPr>
              <a:t>-ціннісне ставлення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32C3536-0286-3911-ADB4-FC43D10366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1772" y="1219199"/>
            <a:ext cx="7740777" cy="689229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серці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Василь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Сухомлинський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733033-D328-F732-8A59-BED1157F0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" y="2184942"/>
            <a:ext cx="3686175" cy="276463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5EE5C4-8766-C7D3-13AD-BAA9F1B0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3" y="3563687"/>
            <a:ext cx="4210047" cy="315753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876BD3-0943-9418-908C-E07DE27C0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342" y="1512761"/>
            <a:ext cx="3021806" cy="4029075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07318358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78453729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00682B"/>
      </a:accent1>
      <a:accent2>
        <a:srgbClr val="EFEAE7"/>
      </a:accent2>
      <a:accent3>
        <a:srgbClr val="CD1711"/>
      </a:accent3>
      <a:accent4>
        <a:srgbClr val="651B51"/>
      </a:accent4>
      <a:accent5>
        <a:srgbClr val="2C3A2E"/>
      </a:accent5>
      <a:accent6>
        <a:srgbClr val="B6A650"/>
      </a:accent6>
      <a:hlink>
        <a:srgbClr val="029B2D"/>
      </a:hlink>
      <a:folHlink>
        <a:srgbClr val="029B2D"/>
      </a:folHlink>
    </a:clrScheme>
    <a:fontScheme name="Custom 36">
      <a:majorFont>
        <a:latin typeface="Batang"/>
        <a:ea typeface=""/>
        <a:cs typeface=""/>
      </a:majorFont>
      <a:minorFont>
        <a:latin typeface="Batan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317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78453729_win32_SD_v5" id="{5665AA9C-4EFF-4FCC-8086-4050069C15ED}" vid="{F66CC29E-A3F9-4341-8B35-47A4E87375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9" ma:contentTypeDescription="Create a new document." ma:contentTypeScope="" ma:versionID="6a914531ae0f23be31da2eba1f3b42a9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ae00154c9e66547f022c4923f88826d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B7AA3F-15AC-4F4D-8050-3ECF17261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111B19-7283-4751-B1F8-E7CC95678A87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67B38E9C-53F4-45B7-BB77-8539BB7040F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{B7219AF2-2922-45E2-B198-159EB37FF0A8}e028a05d-4f48-421c-89c7-a61c2a7392b9-TF1af4b5f9-c96c-4fa7-b535-c2be4df5a610ac3ce97f_win32</Template>
  <TotalTime>11214</TotalTime>
  <Words>383</Words>
  <Application>Microsoft Office PowerPoint</Application>
  <PresentationFormat>Широкий екран</PresentationFormat>
  <Paragraphs>67</Paragraphs>
  <Slides>25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2" baseType="lpstr">
      <vt:lpstr>Batang</vt:lpstr>
      <vt:lpstr>Amasis MT Pro Black</vt:lpstr>
      <vt:lpstr>Arial</vt:lpstr>
      <vt:lpstr>Calibri</vt:lpstr>
      <vt:lpstr>Times New Roman</vt:lpstr>
      <vt:lpstr>YAFdJt8dAY0_0</vt:lpstr>
      <vt:lpstr>Custom</vt:lpstr>
      <vt:lpstr>Петрушова Тетяна            Єгішівна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Пізнавальний розвиток</vt:lpstr>
      <vt:lpstr>Емоціно-ціннісне ставлення</vt:lpstr>
      <vt:lpstr>Екологічне виховання</vt:lpstr>
      <vt:lpstr>Оздоровчий вплив</vt:lpstr>
      <vt:lpstr> Дослідницька діяльність</vt:lpstr>
      <vt:lpstr>Трудове виховання</vt:lpstr>
      <vt:lpstr>Презентація PowerPoint</vt:lpstr>
      <vt:lpstr>Дні народження вколі друзів</vt:lpstr>
      <vt:lpstr>Взаємодія  з батьками</vt:lpstr>
      <vt:lpstr>«Підготовка до дня матері»</vt:lpstr>
      <vt:lpstr>Презентація PowerPoint</vt:lpstr>
      <vt:lpstr>Презентація PowerPoint</vt:lpstr>
      <vt:lpstr>«Моя творчість»</vt:lpstr>
      <vt:lpstr>Україна - Моя Батьківщина</vt:lpstr>
      <vt:lpstr>День Збройних сил України</vt:lpstr>
      <vt:lpstr>Ліки навколо нас</vt:lpstr>
      <vt:lpstr>День сім’ї</vt:lpstr>
      <vt:lpstr>  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Петрушова Тетяна            Єгішівна</dc:title>
  <dc:creator>Tatyana Petrushova</dc:creator>
  <cp:lastModifiedBy>Teacher</cp:lastModifiedBy>
  <cp:revision>4</cp:revision>
  <dcterms:created xsi:type="dcterms:W3CDTF">2026-03-10T22:08:12Z</dcterms:created>
  <dcterms:modified xsi:type="dcterms:W3CDTF">2026-04-02T13:09:54Z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Office Theme:7</vt:lpwstr>
  </property>
  <property fmtid="{D5CDD505-2E9C-101B-9397-08002B2CF9AE}" pid="5" name="ClassificationContentMarkingFooterText">
    <vt:lpwstr>Classified as Microsoft Confidential</vt:lpwstr>
  </property>
</Properties>
</file>