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Ubuntu Bold" charset="1" panose="020B0804030602030204"/>
      <p:regular r:id="rId28"/>
    </p:embeddedFont>
    <p:embeddedFont>
      <p:font typeface="Roboto Bold" charset="1" panose="02000000000000000000"/>
      <p:regular r:id="rId29"/>
    </p:embeddedFont>
    <p:embeddedFont>
      <p:font typeface="Roboto" charset="1" panose="02000000000000000000"/>
      <p:regular r:id="rId30"/>
    </p:embeddedFont>
    <p:embeddedFont>
      <p:font typeface="Open Sans 1 Bold" charset="1" panose="020B0806030504020204"/>
      <p:regular r:id="rId31"/>
    </p:embeddedFont>
    <p:embeddedFont>
      <p:font typeface="Intro" charset="1" panose="02000000000000000000"/>
      <p:regular r:id="rId32"/>
    </p:embeddedFont>
    <p:embeddedFont>
      <p:font typeface="Canva Sans" charset="1" panose="020B0503030501040103"/>
      <p:regular r:id="rId33"/>
    </p:embeddedFont>
    <p:embeddedFont>
      <p:font typeface="Open Sans 1" charset="1" panose="020B060603050402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4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8.jpeg" Type="http://schemas.openxmlformats.org/officeDocument/2006/relationships/image"/><Relationship Id="rId5" Target="../media/image47.jpeg" Type="http://schemas.openxmlformats.org/officeDocument/2006/relationships/image"/><Relationship Id="rId6" Target="../media/image3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jpeg" Type="http://schemas.openxmlformats.org/officeDocument/2006/relationships/image"/><Relationship Id="rId11" Target="../media/image53.jpeg" Type="http://schemas.openxmlformats.org/officeDocument/2006/relationships/image"/><Relationship Id="rId12" Target="../media/image15.jpeg" Type="http://schemas.openxmlformats.org/officeDocument/2006/relationships/image"/><Relationship Id="rId2" Target="../media/image41.png" Type="http://schemas.openxmlformats.org/officeDocument/2006/relationships/image"/><Relationship Id="rId3" Target="../media/image42.svg" Type="http://schemas.openxmlformats.org/officeDocument/2006/relationships/image"/><Relationship Id="rId4" Target="../media/image33.jpeg" Type="http://schemas.openxmlformats.org/officeDocument/2006/relationships/image"/><Relationship Id="rId5" Target="../media/image48.jpeg" Type="http://schemas.openxmlformats.org/officeDocument/2006/relationships/image"/><Relationship Id="rId6" Target="../media/image49.jpeg" Type="http://schemas.openxmlformats.org/officeDocument/2006/relationships/image"/><Relationship Id="rId7" Target="../media/image50.jpeg" Type="http://schemas.openxmlformats.org/officeDocument/2006/relationships/image"/><Relationship Id="rId8" Target="../media/image51.jpeg" Type="http://schemas.openxmlformats.org/officeDocument/2006/relationships/image"/><Relationship Id="rId9" Target="../media/image1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5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55.png" Type="http://schemas.openxmlformats.org/officeDocument/2006/relationships/image"/><Relationship Id="rId5" Target="../embeddings/oleObject1.bin" Type="http://schemas.openxmlformats.org/officeDocument/2006/relationships/oleObjec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jpeg" Type="http://schemas.openxmlformats.org/officeDocument/2006/relationships/image"/><Relationship Id="rId2" Target="../media/image56.png" Type="http://schemas.openxmlformats.org/officeDocument/2006/relationships/image"/><Relationship Id="rId3" Target="../media/image57.svg" Type="http://schemas.openxmlformats.org/officeDocument/2006/relationships/image"/><Relationship Id="rId4" Target="../media/image58.jpeg" Type="http://schemas.openxmlformats.org/officeDocument/2006/relationships/image"/><Relationship Id="rId5" Target="../media/image59.jpeg"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 Id="rId9" Target="../media/image63.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jpeg" Type="http://schemas.openxmlformats.org/officeDocument/2006/relationships/image"/><Relationship Id="rId2" Target="../media/image56.png" Type="http://schemas.openxmlformats.org/officeDocument/2006/relationships/image"/><Relationship Id="rId3" Target="../media/image57.svg" Type="http://schemas.openxmlformats.org/officeDocument/2006/relationships/image"/><Relationship Id="rId4" Target="../media/image65.jpeg" Type="http://schemas.openxmlformats.org/officeDocument/2006/relationships/image"/><Relationship Id="rId5" Target="../media/image66.jpeg" Type="http://schemas.openxmlformats.org/officeDocument/2006/relationships/image"/><Relationship Id="rId6" Target="../media/image67.jpeg" Type="http://schemas.openxmlformats.org/officeDocument/2006/relationships/image"/><Relationship Id="rId7" Target="../media/image68.jpeg" Type="http://schemas.openxmlformats.org/officeDocument/2006/relationships/image"/><Relationship Id="rId8" Target="../media/image69.jpeg" Type="http://schemas.openxmlformats.org/officeDocument/2006/relationships/image"/><Relationship Id="rId9" Target="../media/image7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http://babyland2.donets-osvita.gov.ua" TargetMode="External" Type="http://schemas.openxmlformats.org/officeDocument/2006/relationships/hyperlink"/><Relationship Id="rId11" Target="http://babyland2.donets-osvita.gov.ua" TargetMode="External" Type="http://schemas.openxmlformats.org/officeDocument/2006/relationships/hyperlink"/><Relationship Id="rId12" Target="http://babyland2.donets-osvita.gov.ua" TargetMode="External" Type="http://schemas.openxmlformats.org/officeDocument/2006/relationships/hyperlink"/><Relationship Id="rId13" Target="http://babyland2.donets-osvita.gov.ua" TargetMode="External" Type="http://schemas.openxmlformats.org/officeDocument/2006/relationships/hyperlink"/><Relationship Id="rId2" Target="../media/image8.png" Type="http://schemas.openxmlformats.org/officeDocument/2006/relationships/image"/><Relationship Id="rId3" Target="../media/image9.sv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12.jpeg" Type="http://schemas.openxmlformats.org/officeDocument/2006/relationships/image"/><Relationship Id="rId7" Target="http://babyland2.donets-osvita.gov.ua" TargetMode="External" Type="http://schemas.openxmlformats.org/officeDocument/2006/relationships/hyperlink"/><Relationship Id="rId8" Target="http://babyland2.donets-osvita.gov.ua" TargetMode="External" Type="http://schemas.openxmlformats.org/officeDocument/2006/relationships/hyperlink"/><Relationship Id="rId9" Target="http://babyland2.donets-osvita.gov.ua"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jpeg" Type="http://schemas.openxmlformats.org/officeDocument/2006/relationships/image"/><Relationship Id="rId2" Target="../media/image56.png" Type="http://schemas.openxmlformats.org/officeDocument/2006/relationships/image"/><Relationship Id="rId3" Target="../media/image57.svg" Type="http://schemas.openxmlformats.org/officeDocument/2006/relationships/image"/><Relationship Id="rId4" Target="../media/image72.jpeg" Type="http://schemas.openxmlformats.org/officeDocument/2006/relationships/image"/><Relationship Id="rId5" Target="../media/image73.jpeg" Type="http://schemas.openxmlformats.org/officeDocument/2006/relationships/image"/><Relationship Id="rId6" Target="../media/image74.jpeg" Type="http://schemas.openxmlformats.org/officeDocument/2006/relationships/image"/><Relationship Id="rId7" Target="../media/image75.jpeg" Type="http://schemas.openxmlformats.org/officeDocument/2006/relationships/image"/><Relationship Id="rId8" Target="../media/image76.jpeg" Type="http://schemas.openxmlformats.org/officeDocument/2006/relationships/image"/><Relationship Id="rId9" Target="../media/image7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jpeg" Type="http://schemas.openxmlformats.org/officeDocument/2006/relationships/image"/><Relationship Id="rId5" Target="../media/image16.jpeg" Type="http://schemas.openxmlformats.org/officeDocument/2006/relationships/image"/><Relationship Id="rId6" Target="../media/image1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6.jpeg" Type="http://schemas.openxmlformats.org/officeDocument/2006/relationships/image"/><Relationship Id="rId7" Target="../media/image2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 Id="rId6" Target="../media/image3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31070"/>
            <a:ext cx="9873830" cy="11243492"/>
          </a:xfrm>
          <a:custGeom>
            <a:avLst/>
            <a:gdLst/>
            <a:ahLst/>
            <a:cxnLst/>
            <a:rect r="r" b="b" t="t" l="l"/>
            <a:pathLst>
              <a:path h="11243492" w="9873830">
                <a:moveTo>
                  <a:pt x="0" y="0"/>
                </a:moveTo>
                <a:lnTo>
                  <a:pt x="9873830" y="0"/>
                </a:lnTo>
                <a:lnTo>
                  <a:pt x="9873830" y="11243492"/>
                </a:lnTo>
                <a:lnTo>
                  <a:pt x="0" y="112434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572255">
            <a:off x="15686795" y="1003343"/>
            <a:ext cx="1361659" cy="1331950"/>
          </a:xfrm>
          <a:custGeom>
            <a:avLst/>
            <a:gdLst/>
            <a:ahLst/>
            <a:cxnLst/>
            <a:rect r="r" b="b" t="t" l="l"/>
            <a:pathLst>
              <a:path h="1331950" w="1361659">
                <a:moveTo>
                  <a:pt x="0" y="0"/>
                </a:moveTo>
                <a:lnTo>
                  <a:pt x="1361659" y="0"/>
                </a:lnTo>
                <a:lnTo>
                  <a:pt x="1361659" y="1331950"/>
                </a:lnTo>
                <a:lnTo>
                  <a:pt x="0" y="13319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507765" y="0"/>
            <a:ext cx="7780235" cy="10412422"/>
          </a:xfrm>
          <a:custGeom>
            <a:avLst/>
            <a:gdLst/>
            <a:ahLst/>
            <a:cxnLst/>
            <a:rect r="r" b="b" t="t" l="l"/>
            <a:pathLst>
              <a:path h="10412422" w="7780235">
                <a:moveTo>
                  <a:pt x="0" y="0"/>
                </a:moveTo>
                <a:lnTo>
                  <a:pt x="7780235" y="0"/>
                </a:lnTo>
                <a:lnTo>
                  <a:pt x="7780235" y="10412422"/>
                </a:lnTo>
                <a:lnTo>
                  <a:pt x="0" y="10412422"/>
                </a:lnTo>
                <a:lnTo>
                  <a:pt x="0" y="0"/>
                </a:lnTo>
                <a:close/>
              </a:path>
            </a:pathLst>
          </a:custGeom>
          <a:blipFill>
            <a:blip r:embed="rId6"/>
            <a:stretch>
              <a:fillRect l="-59047" t="0" r="-19395" b="0"/>
            </a:stretch>
          </a:blipFill>
        </p:spPr>
      </p:sp>
      <p:sp>
        <p:nvSpPr>
          <p:cNvPr name="Freeform 5" id="5"/>
          <p:cNvSpPr/>
          <p:nvPr/>
        </p:nvSpPr>
        <p:spPr>
          <a:xfrm flipH="false" flipV="true" rot="-5400000">
            <a:off x="12582628" y="4790676"/>
            <a:ext cx="6157558" cy="6157558"/>
          </a:xfrm>
          <a:custGeom>
            <a:avLst/>
            <a:gdLst/>
            <a:ahLst/>
            <a:cxnLst/>
            <a:rect r="r" b="b" t="t" l="l"/>
            <a:pathLst>
              <a:path h="6157558" w="6157558">
                <a:moveTo>
                  <a:pt x="0" y="6157558"/>
                </a:moveTo>
                <a:lnTo>
                  <a:pt x="6157557" y="6157558"/>
                </a:lnTo>
                <a:lnTo>
                  <a:pt x="6157557" y="0"/>
                </a:lnTo>
                <a:lnTo>
                  <a:pt x="0" y="0"/>
                </a:lnTo>
                <a:lnTo>
                  <a:pt x="0" y="6157558"/>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03930" y="2431632"/>
            <a:ext cx="10476191" cy="4893311"/>
          </a:xfrm>
          <a:prstGeom prst="rect">
            <a:avLst/>
          </a:prstGeom>
        </p:spPr>
        <p:txBody>
          <a:bodyPr anchor="t" rtlCol="false" tIns="0" lIns="0" bIns="0" rIns="0">
            <a:spAutoFit/>
          </a:bodyPr>
          <a:lstStyle/>
          <a:p>
            <a:pPr algn="ctr">
              <a:lnSpc>
                <a:spcPts val="4290"/>
              </a:lnSpc>
            </a:pPr>
            <a:r>
              <a:rPr lang="en-US" b="true" sz="3900">
                <a:solidFill>
                  <a:srgbClr val="034383"/>
                </a:solidFill>
                <a:latin typeface="Ubuntu Bold"/>
                <a:ea typeface="Ubuntu Bold"/>
                <a:cs typeface="Ubuntu Bold"/>
                <a:sym typeface="Ubuntu Bold"/>
              </a:rPr>
              <a:t>ЗВІТ </a:t>
            </a:r>
            <a:r>
              <a:rPr lang="en-US" sz="3900" b="true">
                <a:solidFill>
                  <a:srgbClr val="034383"/>
                </a:solidFill>
                <a:latin typeface="Ubuntu Bold"/>
                <a:ea typeface="Ubuntu Bold"/>
                <a:cs typeface="Ubuntu Bold"/>
                <a:sym typeface="Ubuntu Bold"/>
              </a:rPr>
              <a:t>керівника </a:t>
            </a:r>
          </a:p>
          <a:p>
            <a:pPr algn="ctr">
              <a:lnSpc>
                <a:spcPts val="4290"/>
              </a:lnSpc>
            </a:pPr>
            <a:r>
              <a:rPr lang="en-US" sz="3900" b="true">
                <a:solidFill>
                  <a:srgbClr val="034383"/>
                </a:solidFill>
                <a:latin typeface="Ubuntu Bold"/>
                <a:ea typeface="Ubuntu Bold"/>
                <a:cs typeface="Ubuntu Bold"/>
                <a:sym typeface="Ubuntu Bold"/>
              </a:rPr>
              <a:t>Донецького</a:t>
            </a:r>
            <a:r>
              <a:rPr lang="en-US" b="true" sz="3900">
                <a:solidFill>
                  <a:srgbClr val="034383"/>
                </a:solidFill>
                <a:latin typeface="Ubuntu Bold"/>
                <a:ea typeface="Ubuntu Bold"/>
                <a:cs typeface="Ubuntu Bold"/>
                <a:sym typeface="Ubuntu Bold"/>
              </a:rPr>
              <a:t> ЗАКЛАДУ ДОШКІЛЬНОЇ ОСВІТИ  </a:t>
            </a:r>
          </a:p>
          <a:p>
            <a:pPr algn="ctr">
              <a:lnSpc>
                <a:spcPts val="4290"/>
              </a:lnSpc>
            </a:pPr>
            <a:r>
              <a:rPr lang="en-US" b="true" sz="3900">
                <a:solidFill>
                  <a:srgbClr val="034383"/>
                </a:solidFill>
                <a:latin typeface="Ubuntu Bold"/>
                <a:ea typeface="Ubuntu Bold"/>
                <a:cs typeface="Ubuntu Bold"/>
                <a:sym typeface="Ubuntu Bold"/>
              </a:rPr>
              <a:t>ДОНЕЦЬКОЇ СЕЛИЩНОЇ РАДИ ІЗЮМСЬКОГО РАЙОНУ </a:t>
            </a:r>
          </a:p>
          <a:p>
            <a:pPr algn="ctr">
              <a:lnSpc>
                <a:spcPts val="4290"/>
              </a:lnSpc>
            </a:pPr>
            <a:r>
              <a:rPr lang="en-US" b="true" sz="3900">
                <a:solidFill>
                  <a:srgbClr val="034383"/>
                </a:solidFill>
                <a:latin typeface="Ubuntu Bold"/>
                <a:ea typeface="Ubuntu Bold"/>
                <a:cs typeface="Ubuntu Bold"/>
                <a:sym typeface="Ubuntu Bold"/>
              </a:rPr>
              <a:t>ХАРКІВСЬКОЇ ОБЛАСТІ </a:t>
            </a:r>
          </a:p>
          <a:p>
            <a:pPr algn="ctr">
              <a:lnSpc>
                <a:spcPts val="4290"/>
              </a:lnSpc>
            </a:pPr>
            <a:r>
              <a:rPr lang="en-US" b="true" sz="3900">
                <a:solidFill>
                  <a:srgbClr val="034383"/>
                </a:solidFill>
                <a:latin typeface="Ubuntu Bold"/>
                <a:ea typeface="Ubuntu Bold"/>
                <a:cs typeface="Ubuntu Bold"/>
                <a:sym typeface="Ubuntu Bold"/>
              </a:rPr>
              <a:t>ЗА ПІДСУМКАМИ 2025-2026 НАВЧАЛЬНИЙ РІК </a:t>
            </a:r>
          </a:p>
          <a:p>
            <a:pPr algn="l">
              <a:lnSpc>
                <a:spcPts val="4102"/>
              </a:lnSpc>
            </a:pPr>
          </a:p>
          <a:p>
            <a:pPr algn="l">
              <a:lnSpc>
                <a:spcPts val="82"/>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260505" y="1634955"/>
            <a:ext cx="13766990" cy="1455420"/>
          </a:xfrm>
          <a:prstGeom prst="rect">
            <a:avLst/>
          </a:prstGeom>
        </p:spPr>
        <p:txBody>
          <a:bodyPr anchor="t" rtlCol="false" tIns="0" lIns="0" bIns="0" rIns="0">
            <a:spAutoFit/>
          </a:bodyPr>
          <a:lstStyle/>
          <a:p>
            <a:pPr algn="ctr">
              <a:lnSpc>
                <a:spcPts val="5610"/>
              </a:lnSpc>
            </a:pPr>
            <a:r>
              <a:rPr lang="en-US" b="true" sz="5100">
                <a:solidFill>
                  <a:srgbClr val="034383"/>
                </a:solidFill>
                <a:latin typeface="Ubuntu Bold"/>
                <a:ea typeface="Ubuntu Bold"/>
                <a:cs typeface="Ubuntu Bold"/>
                <a:sym typeface="Ubuntu Bold"/>
              </a:rPr>
              <a:t>ПРОФЕСІЙНИЙ РОЗВИТОК ПЕДАГОГІВ ТА УПРАВЛІНСЬКА ДІЯЛЬНІСТЬ</a:t>
            </a:r>
          </a:p>
        </p:txBody>
      </p:sp>
      <p:grpSp>
        <p:nvGrpSpPr>
          <p:cNvPr name="Group 3" id="3"/>
          <p:cNvGrpSpPr/>
          <p:nvPr/>
        </p:nvGrpSpPr>
        <p:grpSpPr>
          <a:xfrm rot="-10800000">
            <a:off x="902037" y="3562134"/>
            <a:ext cx="4977297" cy="1217249"/>
            <a:chOff x="0" y="0"/>
            <a:chExt cx="2015296" cy="492861"/>
          </a:xfrm>
        </p:grpSpPr>
        <p:sp>
          <p:nvSpPr>
            <p:cNvPr name="Freeform 4" id="4"/>
            <p:cNvSpPr/>
            <p:nvPr/>
          </p:nvSpPr>
          <p:spPr>
            <a:xfrm flipH="false" flipV="false" rot="0">
              <a:off x="0" y="0"/>
              <a:ext cx="2015296" cy="492861"/>
            </a:xfrm>
            <a:custGeom>
              <a:avLst/>
              <a:gdLst/>
              <a:ahLst/>
              <a:cxnLst/>
              <a:rect r="r" b="b" t="t" l="l"/>
              <a:pathLst>
                <a:path h="492861" w="2015296">
                  <a:moveTo>
                    <a:pt x="0" y="0"/>
                  </a:moveTo>
                  <a:lnTo>
                    <a:pt x="2015296" y="0"/>
                  </a:lnTo>
                  <a:lnTo>
                    <a:pt x="2015296" y="492861"/>
                  </a:lnTo>
                  <a:lnTo>
                    <a:pt x="0" y="492861"/>
                  </a:lnTo>
                  <a:close/>
                </a:path>
              </a:pathLst>
            </a:custGeom>
            <a:solidFill>
              <a:srgbClr val="034383"/>
            </a:solidFill>
          </p:spPr>
        </p:sp>
        <p:sp>
          <p:nvSpPr>
            <p:cNvPr name="TextBox 5" id="5"/>
            <p:cNvSpPr txBox="true"/>
            <p:nvPr/>
          </p:nvSpPr>
          <p:spPr>
            <a:xfrm>
              <a:off x="0" y="-38100"/>
              <a:ext cx="2015296" cy="530961"/>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6918468" y="3512976"/>
            <a:ext cx="5067519" cy="1217249"/>
            <a:chOff x="0" y="0"/>
            <a:chExt cx="2051827" cy="492861"/>
          </a:xfrm>
        </p:grpSpPr>
        <p:sp>
          <p:nvSpPr>
            <p:cNvPr name="Freeform 7" id="7"/>
            <p:cNvSpPr/>
            <p:nvPr/>
          </p:nvSpPr>
          <p:spPr>
            <a:xfrm flipH="false" flipV="false" rot="0">
              <a:off x="0" y="0"/>
              <a:ext cx="2051827" cy="492861"/>
            </a:xfrm>
            <a:custGeom>
              <a:avLst/>
              <a:gdLst/>
              <a:ahLst/>
              <a:cxnLst/>
              <a:rect r="r" b="b" t="t" l="l"/>
              <a:pathLst>
                <a:path h="492861" w="2051827">
                  <a:moveTo>
                    <a:pt x="0" y="0"/>
                  </a:moveTo>
                  <a:lnTo>
                    <a:pt x="2051827" y="0"/>
                  </a:lnTo>
                  <a:lnTo>
                    <a:pt x="2051827" y="492861"/>
                  </a:lnTo>
                  <a:lnTo>
                    <a:pt x="0" y="492861"/>
                  </a:lnTo>
                  <a:close/>
                </a:path>
              </a:pathLst>
            </a:custGeom>
            <a:solidFill>
              <a:srgbClr val="FBC613"/>
            </a:solidFill>
          </p:spPr>
        </p:sp>
        <p:sp>
          <p:nvSpPr>
            <p:cNvPr name="TextBox 8" id="8"/>
            <p:cNvSpPr txBox="true"/>
            <p:nvPr/>
          </p:nvSpPr>
          <p:spPr>
            <a:xfrm>
              <a:off x="0" y="-38100"/>
              <a:ext cx="2051827" cy="530961"/>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12880108" y="3512976"/>
            <a:ext cx="5039547" cy="1217249"/>
            <a:chOff x="0" y="0"/>
            <a:chExt cx="2040501" cy="492861"/>
          </a:xfrm>
        </p:grpSpPr>
        <p:sp>
          <p:nvSpPr>
            <p:cNvPr name="Freeform 10" id="10"/>
            <p:cNvSpPr/>
            <p:nvPr/>
          </p:nvSpPr>
          <p:spPr>
            <a:xfrm flipH="false" flipV="false" rot="0">
              <a:off x="0" y="0"/>
              <a:ext cx="2040501" cy="492861"/>
            </a:xfrm>
            <a:custGeom>
              <a:avLst/>
              <a:gdLst/>
              <a:ahLst/>
              <a:cxnLst/>
              <a:rect r="r" b="b" t="t" l="l"/>
              <a:pathLst>
                <a:path h="492861" w="2040501">
                  <a:moveTo>
                    <a:pt x="0" y="0"/>
                  </a:moveTo>
                  <a:lnTo>
                    <a:pt x="2040501" y="0"/>
                  </a:lnTo>
                  <a:lnTo>
                    <a:pt x="2040501" y="492861"/>
                  </a:lnTo>
                  <a:lnTo>
                    <a:pt x="0" y="492861"/>
                  </a:lnTo>
                  <a:close/>
                </a:path>
              </a:pathLst>
            </a:custGeom>
            <a:solidFill>
              <a:srgbClr val="4294CE"/>
            </a:solidFill>
          </p:spPr>
        </p:sp>
        <p:sp>
          <p:nvSpPr>
            <p:cNvPr name="TextBox 11" id="11"/>
            <p:cNvSpPr txBox="true"/>
            <p:nvPr/>
          </p:nvSpPr>
          <p:spPr>
            <a:xfrm>
              <a:off x="0" y="-38100"/>
              <a:ext cx="2040501" cy="530961"/>
            </a:xfrm>
            <a:prstGeom prst="rect">
              <a:avLst/>
            </a:prstGeom>
          </p:spPr>
          <p:txBody>
            <a:bodyPr anchor="ctr" rtlCol="false" tIns="50800" lIns="50800" bIns="50800" rIns="50800"/>
            <a:lstStyle/>
            <a:p>
              <a:pPr algn="ctr">
                <a:lnSpc>
                  <a:spcPts val="3295"/>
                </a:lnSpc>
              </a:pPr>
            </a:p>
          </p:txBody>
        </p:sp>
      </p:grpSp>
      <p:sp>
        <p:nvSpPr>
          <p:cNvPr name="TextBox 12" id="12"/>
          <p:cNvSpPr txBox="true"/>
          <p:nvPr/>
        </p:nvSpPr>
        <p:spPr>
          <a:xfrm rot="0">
            <a:off x="12990940" y="3664060"/>
            <a:ext cx="4928716" cy="866839"/>
          </a:xfrm>
          <a:prstGeom prst="rect">
            <a:avLst/>
          </a:prstGeom>
        </p:spPr>
        <p:txBody>
          <a:bodyPr anchor="t" rtlCol="false" tIns="0" lIns="0" bIns="0" rIns="0">
            <a:spAutoFit/>
          </a:bodyPr>
          <a:lstStyle/>
          <a:p>
            <a:pPr algn="ctr">
              <a:lnSpc>
                <a:spcPts val="3305"/>
              </a:lnSpc>
            </a:pPr>
            <a:r>
              <a:rPr lang="en-US" b="true" sz="3005">
                <a:solidFill>
                  <a:srgbClr val="FFFFFF"/>
                </a:solidFill>
                <a:latin typeface="Ubuntu Bold"/>
                <a:ea typeface="Ubuntu Bold"/>
                <a:cs typeface="Ubuntu Bold"/>
                <a:sym typeface="Ubuntu Bold"/>
              </a:rPr>
              <a:t>АТЕСТАЦІЯ ЯК СТИМУЛ РОСТУ</a:t>
            </a:r>
          </a:p>
        </p:txBody>
      </p:sp>
      <p:grpSp>
        <p:nvGrpSpPr>
          <p:cNvPr name="Group 13" id="13"/>
          <p:cNvGrpSpPr/>
          <p:nvPr/>
        </p:nvGrpSpPr>
        <p:grpSpPr>
          <a:xfrm rot="0">
            <a:off x="1341528" y="-1193305"/>
            <a:ext cx="4364942" cy="2386610"/>
            <a:chOff x="0" y="0"/>
            <a:chExt cx="1149614" cy="628572"/>
          </a:xfrm>
        </p:grpSpPr>
        <p:sp>
          <p:nvSpPr>
            <p:cNvPr name="Freeform 14" id="14"/>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5" id="15"/>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16" id="16"/>
          <p:cNvSpPr/>
          <p:nvPr/>
        </p:nvSpPr>
        <p:spPr>
          <a:xfrm flipH="false" flipV="true" rot="5400000">
            <a:off x="-1751949" y="-28597"/>
            <a:ext cx="4962244" cy="4962244"/>
          </a:xfrm>
          <a:custGeom>
            <a:avLst/>
            <a:gdLst/>
            <a:ahLst/>
            <a:cxnLst/>
            <a:rect r="r" b="b" t="t" l="l"/>
            <a:pathLst>
              <a:path h="4962244" w="4962244">
                <a:moveTo>
                  <a:pt x="0" y="4962244"/>
                </a:moveTo>
                <a:lnTo>
                  <a:pt x="4962244" y="4962244"/>
                </a:lnTo>
                <a:lnTo>
                  <a:pt x="4962244" y="0"/>
                </a:lnTo>
                <a:lnTo>
                  <a:pt x="0" y="0"/>
                </a:lnTo>
                <a:lnTo>
                  <a:pt x="0" y="4962244"/>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7" id="17"/>
          <p:cNvGrpSpPr/>
          <p:nvPr/>
        </p:nvGrpSpPr>
        <p:grpSpPr>
          <a:xfrm rot="0">
            <a:off x="12739092" y="-1291235"/>
            <a:ext cx="4364942" cy="2386610"/>
            <a:chOff x="0" y="0"/>
            <a:chExt cx="1149614" cy="628572"/>
          </a:xfrm>
        </p:grpSpPr>
        <p:sp>
          <p:nvSpPr>
            <p:cNvPr name="Freeform 18" id="18"/>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9" id="19"/>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20" id="20"/>
          <p:cNvSpPr/>
          <p:nvPr/>
        </p:nvSpPr>
        <p:spPr>
          <a:xfrm flipH="false" flipV="false" rot="5400000">
            <a:off x="14622911" y="-97931"/>
            <a:ext cx="4962244" cy="4962244"/>
          </a:xfrm>
          <a:custGeom>
            <a:avLst/>
            <a:gdLst/>
            <a:ahLst/>
            <a:cxnLst/>
            <a:rect r="r" b="b" t="t" l="l"/>
            <a:pathLst>
              <a:path h="4962244" w="4962244">
                <a:moveTo>
                  <a:pt x="0" y="0"/>
                </a:moveTo>
                <a:lnTo>
                  <a:pt x="4962244" y="0"/>
                </a:lnTo>
                <a:lnTo>
                  <a:pt x="4962244" y="4962244"/>
                </a:lnTo>
                <a:lnTo>
                  <a:pt x="0" y="49622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21" id="21"/>
          <p:cNvGrpSpPr/>
          <p:nvPr/>
        </p:nvGrpSpPr>
        <p:grpSpPr>
          <a:xfrm rot="0">
            <a:off x="6647236" y="5168375"/>
            <a:ext cx="5457267" cy="4905437"/>
            <a:chOff x="0" y="0"/>
            <a:chExt cx="845473" cy="759980"/>
          </a:xfrm>
        </p:grpSpPr>
        <p:sp>
          <p:nvSpPr>
            <p:cNvPr name="Freeform 22" id="22"/>
            <p:cNvSpPr/>
            <p:nvPr/>
          </p:nvSpPr>
          <p:spPr>
            <a:xfrm flipH="false" flipV="false" rot="0">
              <a:off x="0" y="0"/>
              <a:ext cx="845473" cy="759981"/>
            </a:xfrm>
            <a:custGeom>
              <a:avLst/>
              <a:gdLst/>
              <a:ahLst/>
              <a:cxnLst/>
              <a:rect r="r" b="b" t="t" l="l"/>
              <a:pathLst>
                <a:path h="759981" w="845473">
                  <a:moveTo>
                    <a:pt x="32629" y="0"/>
                  </a:moveTo>
                  <a:lnTo>
                    <a:pt x="812845" y="0"/>
                  </a:lnTo>
                  <a:cubicBezTo>
                    <a:pt x="821498" y="0"/>
                    <a:pt x="829798" y="3438"/>
                    <a:pt x="835917" y="9557"/>
                  </a:cubicBezTo>
                  <a:cubicBezTo>
                    <a:pt x="842036" y="15676"/>
                    <a:pt x="845473" y="23975"/>
                    <a:pt x="845473" y="32629"/>
                  </a:cubicBezTo>
                  <a:lnTo>
                    <a:pt x="845473" y="727352"/>
                  </a:lnTo>
                  <a:cubicBezTo>
                    <a:pt x="845473" y="736005"/>
                    <a:pt x="842036" y="744305"/>
                    <a:pt x="835917" y="750424"/>
                  </a:cubicBezTo>
                  <a:cubicBezTo>
                    <a:pt x="829798" y="756543"/>
                    <a:pt x="821498" y="759981"/>
                    <a:pt x="812845" y="759981"/>
                  </a:cubicBezTo>
                  <a:lnTo>
                    <a:pt x="32629" y="759981"/>
                  </a:lnTo>
                  <a:cubicBezTo>
                    <a:pt x="23975" y="759981"/>
                    <a:pt x="15676" y="756543"/>
                    <a:pt x="9557" y="750424"/>
                  </a:cubicBezTo>
                  <a:cubicBezTo>
                    <a:pt x="3438" y="744305"/>
                    <a:pt x="0" y="736005"/>
                    <a:pt x="0" y="727352"/>
                  </a:cubicBezTo>
                  <a:lnTo>
                    <a:pt x="0" y="32629"/>
                  </a:lnTo>
                  <a:cubicBezTo>
                    <a:pt x="0" y="23975"/>
                    <a:pt x="3438" y="15676"/>
                    <a:pt x="9557" y="9557"/>
                  </a:cubicBezTo>
                  <a:cubicBezTo>
                    <a:pt x="15676" y="3438"/>
                    <a:pt x="23975" y="0"/>
                    <a:pt x="32629" y="0"/>
                  </a:cubicBezTo>
                  <a:close/>
                </a:path>
              </a:pathLst>
            </a:custGeom>
            <a:blipFill>
              <a:blip r:embed="rId4"/>
              <a:stretch>
                <a:fillRect l="0" t="-6576" r="0" b="-6576"/>
              </a:stretch>
            </a:blipFill>
          </p:spPr>
        </p:sp>
      </p:grpSp>
      <p:grpSp>
        <p:nvGrpSpPr>
          <p:cNvPr name="Group 23" id="23"/>
          <p:cNvGrpSpPr/>
          <p:nvPr/>
        </p:nvGrpSpPr>
        <p:grpSpPr>
          <a:xfrm rot="0">
            <a:off x="587110" y="5057327"/>
            <a:ext cx="5425538" cy="4979469"/>
            <a:chOff x="0" y="0"/>
            <a:chExt cx="840558" cy="771450"/>
          </a:xfrm>
        </p:grpSpPr>
        <p:sp>
          <p:nvSpPr>
            <p:cNvPr name="Freeform 24" id="24"/>
            <p:cNvSpPr/>
            <p:nvPr/>
          </p:nvSpPr>
          <p:spPr>
            <a:xfrm flipH="false" flipV="false" rot="0">
              <a:off x="0" y="0"/>
              <a:ext cx="840558" cy="771450"/>
            </a:xfrm>
            <a:custGeom>
              <a:avLst/>
              <a:gdLst/>
              <a:ahLst/>
              <a:cxnLst/>
              <a:rect r="r" b="b" t="t" l="l"/>
              <a:pathLst>
                <a:path h="771450" w="840558">
                  <a:moveTo>
                    <a:pt x="32820" y="0"/>
                  </a:moveTo>
                  <a:lnTo>
                    <a:pt x="807738" y="0"/>
                  </a:lnTo>
                  <a:cubicBezTo>
                    <a:pt x="825864" y="0"/>
                    <a:pt x="840558" y="14694"/>
                    <a:pt x="840558" y="32820"/>
                  </a:cubicBezTo>
                  <a:lnTo>
                    <a:pt x="840558" y="738630"/>
                  </a:lnTo>
                  <a:cubicBezTo>
                    <a:pt x="840558" y="756756"/>
                    <a:pt x="825864" y="771450"/>
                    <a:pt x="807738" y="771450"/>
                  </a:cubicBezTo>
                  <a:lnTo>
                    <a:pt x="32820" y="771450"/>
                  </a:lnTo>
                  <a:cubicBezTo>
                    <a:pt x="14694" y="771450"/>
                    <a:pt x="0" y="756756"/>
                    <a:pt x="0" y="738630"/>
                  </a:cubicBezTo>
                  <a:lnTo>
                    <a:pt x="0" y="32820"/>
                  </a:lnTo>
                  <a:cubicBezTo>
                    <a:pt x="0" y="14694"/>
                    <a:pt x="14694" y="0"/>
                    <a:pt x="32820" y="0"/>
                  </a:cubicBezTo>
                  <a:close/>
                </a:path>
              </a:pathLst>
            </a:custGeom>
            <a:blipFill>
              <a:blip r:embed="rId5"/>
              <a:stretch>
                <a:fillRect l="-11185" t="0" r="-11185" b="0"/>
              </a:stretch>
            </a:blipFill>
          </p:spPr>
        </p:sp>
      </p:grpSp>
      <p:grpSp>
        <p:nvGrpSpPr>
          <p:cNvPr name="Group 25" id="25"/>
          <p:cNvGrpSpPr/>
          <p:nvPr/>
        </p:nvGrpSpPr>
        <p:grpSpPr>
          <a:xfrm rot="0">
            <a:off x="12598076" y="5112851"/>
            <a:ext cx="5321580" cy="4868420"/>
            <a:chOff x="0" y="0"/>
            <a:chExt cx="824452" cy="754246"/>
          </a:xfrm>
        </p:grpSpPr>
        <p:sp>
          <p:nvSpPr>
            <p:cNvPr name="Freeform 26" id="26"/>
            <p:cNvSpPr/>
            <p:nvPr/>
          </p:nvSpPr>
          <p:spPr>
            <a:xfrm flipH="false" flipV="false" rot="0">
              <a:off x="0" y="0"/>
              <a:ext cx="824452" cy="754246"/>
            </a:xfrm>
            <a:custGeom>
              <a:avLst/>
              <a:gdLst/>
              <a:ahLst/>
              <a:cxnLst/>
              <a:rect r="r" b="b" t="t" l="l"/>
              <a:pathLst>
                <a:path h="754246" w="824452">
                  <a:moveTo>
                    <a:pt x="33461" y="0"/>
                  </a:moveTo>
                  <a:lnTo>
                    <a:pt x="790991" y="0"/>
                  </a:lnTo>
                  <a:cubicBezTo>
                    <a:pt x="809471" y="0"/>
                    <a:pt x="824452" y="14981"/>
                    <a:pt x="824452" y="33461"/>
                  </a:cubicBezTo>
                  <a:lnTo>
                    <a:pt x="824452" y="720785"/>
                  </a:lnTo>
                  <a:cubicBezTo>
                    <a:pt x="824452" y="729659"/>
                    <a:pt x="820927" y="738170"/>
                    <a:pt x="814652" y="744445"/>
                  </a:cubicBezTo>
                  <a:cubicBezTo>
                    <a:pt x="808376" y="750720"/>
                    <a:pt x="799866" y="754246"/>
                    <a:pt x="790991" y="754246"/>
                  </a:cubicBezTo>
                  <a:lnTo>
                    <a:pt x="33461" y="754246"/>
                  </a:lnTo>
                  <a:cubicBezTo>
                    <a:pt x="14981" y="754246"/>
                    <a:pt x="0" y="739265"/>
                    <a:pt x="0" y="720785"/>
                  </a:cubicBezTo>
                  <a:lnTo>
                    <a:pt x="0" y="33461"/>
                  </a:lnTo>
                  <a:cubicBezTo>
                    <a:pt x="0" y="14981"/>
                    <a:pt x="14981" y="0"/>
                    <a:pt x="33461" y="0"/>
                  </a:cubicBezTo>
                  <a:close/>
                </a:path>
              </a:pathLst>
            </a:custGeom>
            <a:blipFill>
              <a:blip r:embed="rId6"/>
              <a:stretch>
                <a:fillRect l="-10989" t="0" r="-10989" b="0"/>
              </a:stretch>
            </a:blipFill>
          </p:spPr>
        </p:sp>
      </p:grpSp>
      <p:sp>
        <p:nvSpPr>
          <p:cNvPr name="TextBox 27" id="27"/>
          <p:cNvSpPr txBox="true"/>
          <p:nvPr/>
        </p:nvSpPr>
        <p:spPr>
          <a:xfrm rot="0">
            <a:off x="6918468" y="3691968"/>
            <a:ext cx="5185103" cy="967106"/>
          </a:xfrm>
          <a:prstGeom prst="rect">
            <a:avLst/>
          </a:prstGeom>
        </p:spPr>
        <p:txBody>
          <a:bodyPr anchor="t" rtlCol="false" tIns="0" lIns="0" bIns="0" rIns="0">
            <a:spAutoFit/>
          </a:bodyPr>
          <a:lstStyle/>
          <a:p>
            <a:pPr algn="ctr">
              <a:lnSpc>
                <a:spcPts val="3740"/>
              </a:lnSpc>
            </a:pPr>
            <a:r>
              <a:rPr lang="en-US" b="true" sz="3400">
                <a:solidFill>
                  <a:srgbClr val="FFFFFF"/>
                </a:solidFill>
                <a:latin typeface="Ubuntu Bold"/>
                <a:ea typeface="Ubuntu Bold"/>
                <a:cs typeface="Ubuntu Bold"/>
                <a:sym typeface="Ubuntu Bold"/>
              </a:rPr>
              <a:t>ВНУТРІШНІЙ ОБМІН ДОСВІДОМ</a:t>
            </a:r>
          </a:p>
        </p:txBody>
      </p:sp>
      <p:sp>
        <p:nvSpPr>
          <p:cNvPr name="TextBox 28" id="28"/>
          <p:cNvSpPr txBox="true"/>
          <p:nvPr/>
        </p:nvSpPr>
        <p:spPr>
          <a:xfrm rot="0">
            <a:off x="1177347" y="3664060"/>
            <a:ext cx="4065896" cy="967106"/>
          </a:xfrm>
          <a:prstGeom prst="rect">
            <a:avLst/>
          </a:prstGeom>
        </p:spPr>
        <p:txBody>
          <a:bodyPr anchor="t" rtlCol="false" tIns="0" lIns="0" bIns="0" rIns="0">
            <a:spAutoFit/>
          </a:bodyPr>
          <a:lstStyle/>
          <a:p>
            <a:pPr algn="ctr">
              <a:lnSpc>
                <a:spcPts val="3740"/>
              </a:lnSpc>
            </a:pPr>
            <a:r>
              <a:rPr lang="en-US" b="true" sz="3400">
                <a:solidFill>
                  <a:srgbClr val="FFFFFF"/>
                </a:solidFill>
                <a:latin typeface="Ubuntu Bold"/>
                <a:ea typeface="Ubuntu Bold"/>
                <a:cs typeface="Ubuntu Bold"/>
                <a:sym typeface="Ubuntu Bold"/>
              </a:rPr>
              <a:t>МОНІТОРИНГ ЗДОРОВ’Я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86084" y="1532733"/>
            <a:ext cx="15315831" cy="1002030"/>
          </a:xfrm>
          <a:prstGeom prst="rect">
            <a:avLst/>
          </a:prstGeom>
        </p:spPr>
        <p:txBody>
          <a:bodyPr anchor="t" rtlCol="false" tIns="0" lIns="0" bIns="0" rIns="0">
            <a:spAutoFit/>
          </a:bodyPr>
          <a:lstStyle/>
          <a:p>
            <a:pPr algn="ctr">
              <a:lnSpc>
                <a:spcPts val="7589"/>
              </a:lnSpc>
            </a:pPr>
            <a:r>
              <a:rPr lang="en-US" b="true" sz="6899">
                <a:solidFill>
                  <a:srgbClr val="034383"/>
                </a:solidFill>
                <a:latin typeface="Ubuntu Bold"/>
                <a:ea typeface="Ubuntu Bold"/>
                <a:cs typeface="Ubuntu Bold"/>
                <a:sym typeface="Ubuntu Bold"/>
              </a:rPr>
              <a:t>РЕЗУЛЬТАТ МОНІТОРИНГУ</a:t>
            </a:r>
          </a:p>
        </p:txBody>
      </p:sp>
      <p:grpSp>
        <p:nvGrpSpPr>
          <p:cNvPr name="Group 3" id="3"/>
          <p:cNvGrpSpPr/>
          <p:nvPr/>
        </p:nvGrpSpPr>
        <p:grpSpPr>
          <a:xfrm rot="-10800000">
            <a:off x="376341" y="3393801"/>
            <a:ext cx="7833409" cy="6002797"/>
            <a:chOff x="0" y="0"/>
            <a:chExt cx="3295325" cy="2525231"/>
          </a:xfrm>
        </p:grpSpPr>
        <p:sp>
          <p:nvSpPr>
            <p:cNvPr name="Freeform 4" id="4"/>
            <p:cNvSpPr/>
            <p:nvPr/>
          </p:nvSpPr>
          <p:spPr>
            <a:xfrm flipH="false" flipV="false" rot="0">
              <a:off x="0" y="0"/>
              <a:ext cx="3295325" cy="2525231"/>
            </a:xfrm>
            <a:custGeom>
              <a:avLst/>
              <a:gdLst/>
              <a:ahLst/>
              <a:cxnLst/>
              <a:rect r="r" b="b" t="t" l="l"/>
              <a:pathLst>
                <a:path h="2525231" w="3295325">
                  <a:moveTo>
                    <a:pt x="0" y="0"/>
                  </a:moveTo>
                  <a:lnTo>
                    <a:pt x="3295325" y="0"/>
                  </a:lnTo>
                  <a:lnTo>
                    <a:pt x="3295325" y="2525231"/>
                  </a:lnTo>
                  <a:lnTo>
                    <a:pt x="0" y="2525231"/>
                  </a:lnTo>
                  <a:close/>
                </a:path>
              </a:pathLst>
            </a:custGeom>
            <a:solidFill>
              <a:srgbClr val="034383"/>
            </a:solidFill>
          </p:spPr>
        </p:sp>
        <p:sp>
          <p:nvSpPr>
            <p:cNvPr name="TextBox 5" id="5"/>
            <p:cNvSpPr txBox="true"/>
            <p:nvPr/>
          </p:nvSpPr>
          <p:spPr>
            <a:xfrm>
              <a:off x="0" y="-38100"/>
              <a:ext cx="3295325" cy="2563331"/>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646350" y="2473079"/>
            <a:ext cx="7293390" cy="6499810"/>
            <a:chOff x="0" y="0"/>
            <a:chExt cx="3068152" cy="2734313"/>
          </a:xfrm>
        </p:grpSpPr>
        <p:sp>
          <p:nvSpPr>
            <p:cNvPr name="Freeform 7" id="7"/>
            <p:cNvSpPr/>
            <p:nvPr/>
          </p:nvSpPr>
          <p:spPr>
            <a:xfrm flipH="false" flipV="false" rot="0">
              <a:off x="0" y="0"/>
              <a:ext cx="3068152" cy="2734313"/>
            </a:xfrm>
            <a:custGeom>
              <a:avLst/>
              <a:gdLst/>
              <a:ahLst/>
              <a:cxnLst/>
              <a:rect r="r" b="b" t="t" l="l"/>
              <a:pathLst>
                <a:path h="2734313" w="3068152">
                  <a:moveTo>
                    <a:pt x="0" y="0"/>
                  </a:moveTo>
                  <a:lnTo>
                    <a:pt x="3068152" y="0"/>
                  </a:lnTo>
                  <a:lnTo>
                    <a:pt x="3068152" y="2734313"/>
                  </a:lnTo>
                  <a:lnTo>
                    <a:pt x="0" y="2734313"/>
                  </a:lnTo>
                  <a:close/>
                </a:path>
              </a:pathLst>
            </a:custGeom>
            <a:solidFill>
              <a:srgbClr val="EFEFEF"/>
            </a:solidFill>
          </p:spPr>
        </p:sp>
        <p:sp>
          <p:nvSpPr>
            <p:cNvPr name="TextBox 8" id="8"/>
            <p:cNvSpPr txBox="true"/>
            <p:nvPr/>
          </p:nvSpPr>
          <p:spPr>
            <a:xfrm>
              <a:off x="0" y="-38100"/>
              <a:ext cx="3068152" cy="2772413"/>
            </a:xfrm>
            <a:prstGeom prst="rect">
              <a:avLst/>
            </a:prstGeom>
          </p:spPr>
          <p:txBody>
            <a:bodyPr anchor="ctr" rtlCol="false" tIns="50800" lIns="50800" bIns="50800" rIns="50800"/>
            <a:lstStyle/>
            <a:p>
              <a:pPr algn="ctr">
                <a:lnSpc>
                  <a:spcPts val="3295"/>
                </a:lnSpc>
              </a:pPr>
            </a:p>
          </p:txBody>
        </p:sp>
      </p:grpSp>
      <p:pic>
        <p:nvPicPr>
          <p:cNvPr name="Picture 9" id="9"/>
          <p:cNvPicPr>
            <a:picLocks noChangeAspect="true"/>
          </p:cNvPicPr>
          <p:nvPr/>
        </p:nvPicPr>
        <p:blipFill>
          <a:blip r:embed="rId2"/>
          <a:stretch>
            <a:fillRect/>
          </a:stretch>
        </p:blipFill>
        <p:spPr>
          <a:xfrm rot="0">
            <a:off x="94850" y="2010033"/>
            <a:ext cx="8381926" cy="7636910"/>
          </a:xfrm>
          <a:prstGeom prst="rect">
            <a:avLst/>
          </a:prstGeom>
        </p:spPr>
      </p:pic>
      <p:sp>
        <p:nvSpPr>
          <p:cNvPr name="TextBox 10" id="10"/>
          <p:cNvSpPr txBox="true"/>
          <p:nvPr/>
        </p:nvSpPr>
        <p:spPr>
          <a:xfrm rot="0">
            <a:off x="9144000" y="2468088"/>
            <a:ext cx="6763302" cy="1251585"/>
          </a:xfrm>
          <a:prstGeom prst="rect">
            <a:avLst/>
          </a:prstGeom>
        </p:spPr>
        <p:txBody>
          <a:bodyPr anchor="t" rtlCol="false" tIns="0" lIns="0" bIns="0" rIns="0">
            <a:spAutoFit/>
          </a:bodyPr>
          <a:lstStyle/>
          <a:p>
            <a:pPr algn="ctr">
              <a:lnSpc>
                <a:spcPts val="5039"/>
              </a:lnSpc>
            </a:pPr>
            <a:r>
              <a:rPr lang="en-US" sz="3599" b="true">
                <a:solidFill>
                  <a:srgbClr val="000000"/>
                </a:solidFill>
                <a:latin typeface="Open Sans 1 Bold"/>
                <a:ea typeface="Open Sans 1 Bold"/>
                <a:cs typeface="Open Sans 1 Bold"/>
                <a:sym typeface="Open Sans 1 Bold"/>
              </a:rPr>
              <a:t>Завдання моніторингового дослідження: </a:t>
            </a:r>
          </a:p>
        </p:txBody>
      </p:sp>
      <p:sp>
        <p:nvSpPr>
          <p:cNvPr name="TextBox 11" id="11"/>
          <p:cNvSpPr txBox="true"/>
          <p:nvPr/>
        </p:nvSpPr>
        <p:spPr>
          <a:xfrm rot="0">
            <a:off x="8337369" y="4118090"/>
            <a:ext cx="8921931" cy="2277110"/>
          </a:xfrm>
          <a:prstGeom prst="rect">
            <a:avLst/>
          </a:prstGeom>
        </p:spPr>
        <p:txBody>
          <a:bodyPr anchor="t" rtlCol="false" tIns="0" lIns="0" bIns="0" rIns="0">
            <a:spAutoFit/>
          </a:bodyPr>
          <a:lstStyle/>
          <a:p>
            <a:pPr algn="just" marL="561339" indent="-280669" lvl="1">
              <a:lnSpc>
                <a:spcPts val="3639"/>
              </a:lnSpc>
              <a:buFont typeface="Arial"/>
              <a:buChar char="•"/>
            </a:pPr>
            <a:r>
              <a:rPr lang="en-US" b="true" sz="2599">
                <a:solidFill>
                  <a:srgbClr val="000000"/>
                </a:solidFill>
                <a:latin typeface="Open Sans 1 Bold"/>
                <a:ea typeface="Open Sans 1 Bold"/>
                <a:cs typeface="Open Sans 1 Bold"/>
                <a:sym typeface="Open Sans 1 Bold"/>
              </a:rPr>
              <a:t> Виявити якість практичної реалізації завдань Базового компоненту дошкільної освіти та отримати об’єктивну інформацію про якість дошкільної освіти, а також прогнозувати її розвиток. </a:t>
            </a:r>
          </a:p>
        </p:txBody>
      </p:sp>
      <p:sp>
        <p:nvSpPr>
          <p:cNvPr name="TextBox 12" id="12"/>
          <p:cNvSpPr txBox="true"/>
          <p:nvPr/>
        </p:nvSpPr>
        <p:spPr>
          <a:xfrm rot="0">
            <a:off x="8209750" y="6695779"/>
            <a:ext cx="8921931" cy="2277110"/>
          </a:xfrm>
          <a:prstGeom prst="rect">
            <a:avLst/>
          </a:prstGeom>
        </p:spPr>
        <p:txBody>
          <a:bodyPr anchor="t" rtlCol="false" tIns="0" lIns="0" bIns="0" rIns="0">
            <a:spAutoFit/>
          </a:bodyPr>
          <a:lstStyle/>
          <a:p>
            <a:pPr algn="just" marL="561339" indent="-280669" lvl="1">
              <a:lnSpc>
                <a:spcPts val="3639"/>
              </a:lnSpc>
              <a:buFont typeface="Arial"/>
              <a:buChar char="•"/>
            </a:pPr>
            <a:r>
              <a:rPr lang="en-US" b="true" sz="2599">
                <a:solidFill>
                  <a:srgbClr val="000000"/>
                </a:solidFill>
                <a:latin typeface="Open Sans 1 Bold"/>
                <a:ea typeface="Open Sans 1 Bold"/>
                <a:cs typeface="Open Sans 1 Bold"/>
                <a:sym typeface="Open Sans 1 Bold"/>
              </a:rPr>
              <a:t>Провести порівняльний аналіз відповідності фактичних результатів освітньої результатів освітньої діяльності ЗДО прикінцевій меті - вимог Державних стандартів дошкільної освіти та освітніх програм.</a:t>
            </a:r>
          </a:p>
        </p:txBody>
      </p:sp>
      <p:grpSp>
        <p:nvGrpSpPr>
          <p:cNvPr name="Group 13" id="13"/>
          <p:cNvGrpSpPr/>
          <p:nvPr/>
        </p:nvGrpSpPr>
        <p:grpSpPr>
          <a:xfrm rot="-5400000">
            <a:off x="-5322649" y="5610796"/>
            <a:ext cx="10698089" cy="1533898"/>
            <a:chOff x="0" y="0"/>
            <a:chExt cx="2817604" cy="403990"/>
          </a:xfrm>
        </p:grpSpPr>
        <p:sp>
          <p:nvSpPr>
            <p:cNvPr name="Freeform 14" id="14"/>
            <p:cNvSpPr/>
            <p:nvPr/>
          </p:nvSpPr>
          <p:spPr>
            <a:xfrm flipH="false" flipV="false" rot="0">
              <a:off x="0" y="0"/>
              <a:ext cx="2817604" cy="403990"/>
            </a:xfrm>
            <a:custGeom>
              <a:avLst/>
              <a:gdLst/>
              <a:ahLst/>
              <a:cxnLst/>
              <a:rect r="r" b="b" t="t" l="l"/>
              <a:pathLst>
                <a:path h="403990" w="2817604">
                  <a:moveTo>
                    <a:pt x="0" y="0"/>
                  </a:moveTo>
                  <a:lnTo>
                    <a:pt x="2817604" y="0"/>
                  </a:lnTo>
                  <a:lnTo>
                    <a:pt x="2817604" y="403990"/>
                  </a:lnTo>
                  <a:lnTo>
                    <a:pt x="0" y="403990"/>
                  </a:lnTo>
                  <a:close/>
                </a:path>
              </a:pathLst>
            </a:custGeom>
            <a:solidFill>
              <a:srgbClr val="034383"/>
            </a:solidFill>
          </p:spPr>
        </p:sp>
        <p:sp>
          <p:nvSpPr>
            <p:cNvPr name="TextBox 15" id="15"/>
            <p:cNvSpPr txBox="true"/>
            <p:nvPr/>
          </p:nvSpPr>
          <p:spPr>
            <a:xfrm>
              <a:off x="0" y="-38100"/>
              <a:ext cx="2817604" cy="442090"/>
            </a:xfrm>
            <a:prstGeom prst="rect">
              <a:avLst/>
            </a:prstGeom>
          </p:spPr>
          <p:txBody>
            <a:bodyPr anchor="ctr" rtlCol="false" tIns="50800" lIns="50800" bIns="50800" rIns="50800"/>
            <a:lstStyle/>
            <a:p>
              <a:pPr algn="ctr">
                <a:lnSpc>
                  <a:spcPts val="3295"/>
                </a:lnSpc>
              </a:pPr>
            </a:p>
          </p:txBody>
        </p:sp>
      </p:grpSp>
      <p:grpSp>
        <p:nvGrpSpPr>
          <p:cNvPr name="Group 16" id="16"/>
          <p:cNvGrpSpPr/>
          <p:nvPr/>
        </p:nvGrpSpPr>
        <p:grpSpPr>
          <a:xfrm rot="0">
            <a:off x="-129822" y="-505198"/>
            <a:ext cx="16931738" cy="1533898"/>
            <a:chOff x="0" y="0"/>
            <a:chExt cx="4459388" cy="403990"/>
          </a:xfrm>
        </p:grpSpPr>
        <p:sp>
          <p:nvSpPr>
            <p:cNvPr name="Freeform 17" id="17"/>
            <p:cNvSpPr/>
            <p:nvPr/>
          </p:nvSpPr>
          <p:spPr>
            <a:xfrm flipH="false" flipV="false" rot="0">
              <a:off x="0" y="0"/>
              <a:ext cx="4459388" cy="403990"/>
            </a:xfrm>
            <a:custGeom>
              <a:avLst/>
              <a:gdLst/>
              <a:ahLst/>
              <a:cxnLst/>
              <a:rect r="r" b="b" t="t" l="l"/>
              <a:pathLst>
                <a:path h="403990" w="4459388">
                  <a:moveTo>
                    <a:pt x="0" y="0"/>
                  </a:moveTo>
                  <a:lnTo>
                    <a:pt x="4459388" y="0"/>
                  </a:lnTo>
                  <a:lnTo>
                    <a:pt x="4459388" y="403990"/>
                  </a:lnTo>
                  <a:lnTo>
                    <a:pt x="0" y="403990"/>
                  </a:lnTo>
                  <a:close/>
                </a:path>
              </a:pathLst>
            </a:custGeom>
            <a:solidFill>
              <a:srgbClr val="034383"/>
            </a:solidFill>
          </p:spPr>
        </p:sp>
        <p:sp>
          <p:nvSpPr>
            <p:cNvPr name="TextBox 18" id="18"/>
            <p:cNvSpPr txBox="true"/>
            <p:nvPr/>
          </p:nvSpPr>
          <p:spPr>
            <a:xfrm>
              <a:off x="0" y="-38100"/>
              <a:ext cx="4459388" cy="442090"/>
            </a:xfrm>
            <a:prstGeom prst="rect">
              <a:avLst/>
            </a:prstGeom>
          </p:spPr>
          <p:txBody>
            <a:bodyPr anchor="ctr" rtlCol="false" tIns="50800" lIns="50800" bIns="50800" rIns="50800"/>
            <a:lstStyle/>
            <a:p>
              <a:pPr algn="ctr">
                <a:lnSpc>
                  <a:spcPts val="3295"/>
                </a:lnSpc>
              </a:pPr>
            </a:p>
          </p:txBody>
        </p:sp>
      </p:grpSp>
      <p:sp>
        <p:nvSpPr>
          <p:cNvPr name="Freeform 19" id="19"/>
          <p:cNvSpPr/>
          <p:nvPr/>
        </p:nvSpPr>
        <p:spPr>
          <a:xfrm flipH="false" flipV="false" rot="5400000">
            <a:off x="11451110" y="-1263599"/>
            <a:ext cx="6562966" cy="7473357"/>
          </a:xfrm>
          <a:custGeom>
            <a:avLst/>
            <a:gdLst/>
            <a:ahLst/>
            <a:cxnLst/>
            <a:rect r="r" b="b" t="t" l="l"/>
            <a:pathLst>
              <a:path h="7473357" w="6562966">
                <a:moveTo>
                  <a:pt x="0" y="0"/>
                </a:moveTo>
                <a:lnTo>
                  <a:pt x="6562966" y="0"/>
                </a:lnTo>
                <a:lnTo>
                  <a:pt x="6562966" y="7473357"/>
                </a:lnTo>
                <a:lnTo>
                  <a:pt x="0" y="74733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20" id="20"/>
          <p:cNvSpPr/>
          <p:nvPr/>
        </p:nvSpPr>
        <p:spPr>
          <a:xfrm flipH="false" flipV="false" rot="0">
            <a:off x="0" y="-47464"/>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51607" y="944705"/>
            <a:ext cx="15584786" cy="949325"/>
          </a:xfrm>
          <a:prstGeom prst="rect">
            <a:avLst/>
          </a:prstGeom>
        </p:spPr>
        <p:txBody>
          <a:bodyPr anchor="t" rtlCol="false" tIns="0" lIns="0" bIns="0" rIns="0">
            <a:spAutoFit/>
          </a:bodyPr>
          <a:lstStyle/>
          <a:p>
            <a:pPr algn="ctr">
              <a:lnSpc>
                <a:spcPts val="7150"/>
              </a:lnSpc>
            </a:pPr>
            <a:r>
              <a:rPr lang="en-US" b="true" sz="6500">
                <a:solidFill>
                  <a:srgbClr val="034383"/>
                </a:solidFill>
                <a:latin typeface="Ubuntu Bold"/>
                <a:ea typeface="Ubuntu Bold"/>
                <a:cs typeface="Ubuntu Bold"/>
                <a:sym typeface="Ubuntu Bold"/>
              </a:rPr>
              <a:t>МЕТОДИЧНА РОБОТА</a:t>
            </a:r>
          </a:p>
        </p:txBody>
      </p:sp>
      <p:grpSp>
        <p:nvGrpSpPr>
          <p:cNvPr name="Group 3" id="3"/>
          <p:cNvGrpSpPr/>
          <p:nvPr/>
        </p:nvGrpSpPr>
        <p:grpSpPr>
          <a:xfrm rot="-9581706">
            <a:off x="1172975" y="2996679"/>
            <a:ext cx="1124424" cy="977972"/>
            <a:chOff x="0" y="0"/>
            <a:chExt cx="473018" cy="411409"/>
          </a:xfrm>
        </p:grpSpPr>
        <p:sp>
          <p:nvSpPr>
            <p:cNvPr name="Freeform 4" id="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4F3F07"/>
            </a:solidFill>
          </p:spPr>
        </p:sp>
        <p:sp>
          <p:nvSpPr>
            <p:cNvPr name="TextBox 5" id="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691532" y="2630213"/>
            <a:ext cx="14242579" cy="3018296"/>
            <a:chOff x="0" y="0"/>
            <a:chExt cx="5991508" cy="1269724"/>
          </a:xfrm>
        </p:grpSpPr>
        <p:sp>
          <p:nvSpPr>
            <p:cNvPr name="Freeform 7" id="7"/>
            <p:cNvSpPr/>
            <p:nvPr/>
          </p:nvSpPr>
          <p:spPr>
            <a:xfrm flipH="false" flipV="false" rot="0">
              <a:off x="0" y="0"/>
              <a:ext cx="5991508" cy="1269724"/>
            </a:xfrm>
            <a:custGeom>
              <a:avLst/>
              <a:gdLst/>
              <a:ahLst/>
              <a:cxnLst/>
              <a:rect r="r" b="b" t="t" l="l"/>
              <a:pathLst>
                <a:path h="1269724" w="5991508">
                  <a:moveTo>
                    <a:pt x="0" y="0"/>
                  </a:moveTo>
                  <a:lnTo>
                    <a:pt x="5991508" y="0"/>
                  </a:lnTo>
                  <a:lnTo>
                    <a:pt x="5991508" y="1269724"/>
                  </a:lnTo>
                  <a:lnTo>
                    <a:pt x="0" y="1269724"/>
                  </a:lnTo>
                  <a:close/>
                </a:path>
              </a:pathLst>
            </a:custGeom>
            <a:solidFill>
              <a:srgbClr val="EFEFEF"/>
            </a:solidFill>
          </p:spPr>
        </p:sp>
        <p:sp>
          <p:nvSpPr>
            <p:cNvPr name="TextBox 8" id="8"/>
            <p:cNvSpPr txBox="true"/>
            <p:nvPr/>
          </p:nvSpPr>
          <p:spPr>
            <a:xfrm>
              <a:off x="0" y="-38100"/>
              <a:ext cx="5991508" cy="1307824"/>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542741" y="2773071"/>
            <a:ext cx="8220410" cy="977972"/>
            <a:chOff x="0" y="0"/>
            <a:chExt cx="3458127" cy="411409"/>
          </a:xfrm>
        </p:grpSpPr>
        <p:sp>
          <p:nvSpPr>
            <p:cNvPr name="Freeform 10" id="10"/>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1" id="11"/>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2" id="12"/>
          <p:cNvSpPr/>
          <p:nvPr/>
        </p:nvSpPr>
        <p:spPr>
          <a:xfrm flipH="false" flipV="false" rot="0">
            <a:off x="-45718" y="658196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3" id="13"/>
          <p:cNvGrpSpPr/>
          <p:nvPr/>
        </p:nvGrpSpPr>
        <p:grpSpPr>
          <a:xfrm rot="-9581706">
            <a:off x="1881319" y="6022325"/>
            <a:ext cx="1124424" cy="977972"/>
            <a:chOff x="0" y="0"/>
            <a:chExt cx="473018" cy="411409"/>
          </a:xfrm>
        </p:grpSpPr>
        <p:sp>
          <p:nvSpPr>
            <p:cNvPr name="Freeform 14" id="1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15" id="1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16" id="16"/>
          <p:cNvGrpSpPr/>
          <p:nvPr/>
        </p:nvGrpSpPr>
        <p:grpSpPr>
          <a:xfrm rot="-10800000">
            <a:off x="2432148" y="6216659"/>
            <a:ext cx="14003743" cy="3675405"/>
            <a:chOff x="0" y="0"/>
            <a:chExt cx="5891035" cy="1546154"/>
          </a:xfrm>
        </p:grpSpPr>
        <p:sp>
          <p:nvSpPr>
            <p:cNvPr name="Freeform 17" id="17"/>
            <p:cNvSpPr/>
            <p:nvPr/>
          </p:nvSpPr>
          <p:spPr>
            <a:xfrm flipH="false" flipV="false" rot="0">
              <a:off x="0" y="0"/>
              <a:ext cx="5891035" cy="1546154"/>
            </a:xfrm>
            <a:custGeom>
              <a:avLst/>
              <a:gdLst/>
              <a:ahLst/>
              <a:cxnLst/>
              <a:rect r="r" b="b" t="t" l="l"/>
              <a:pathLst>
                <a:path h="1546154" w="5891035">
                  <a:moveTo>
                    <a:pt x="0" y="0"/>
                  </a:moveTo>
                  <a:lnTo>
                    <a:pt x="5891035" y="0"/>
                  </a:lnTo>
                  <a:lnTo>
                    <a:pt x="5891035" y="1546154"/>
                  </a:lnTo>
                  <a:lnTo>
                    <a:pt x="0" y="1546154"/>
                  </a:lnTo>
                  <a:close/>
                </a:path>
              </a:pathLst>
            </a:custGeom>
            <a:solidFill>
              <a:srgbClr val="EFEFEF"/>
            </a:solidFill>
          </p:spPr>
        </p:sp>
        <p:sp>
          <p:nvSpPr>
            <p:cNvPr name="TextBox 18" id="18"/>
            <p:cNvSpPr txBox="true"/>
            <p:nvPr/>
          </p:nvSpPr>
          <p:spPr>
            <a:xfrm>
              <a:off x="0" y="-38100"/>
              <a:ext cx="5891035" cy="1584254"/>
            </a:xfrm>
            <a:prstGeom prst="rect">
              <a:avLst/>
            </a:prstGeom>
          </p:spPr>
          <p:txBody>
            <a:bodyPr anchor="ctr" rtlCol="false" tIns="50800" lIns="50800" bIns="50800" rIns="50800"/>
            <a:lstStyle/>
            <a:p>
              <a:pPr algn="ctr">
                <a:lnSpc>
                  <a:spcPts val="3295"/>
                </a:lnSpc>
              </a:pPr>
            </a:p>
          </p:txBody>
        </p:sp>
      </p:grpSp>
      <p:sp>
        <p:nvSpPr>
          <p:cNvPr name="Freeform 19" id="19"/>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20" id="20"/>
          <p:cNvGrpSpPr/>
          <p:nvPr/>
        </p:nvGrpSpPr>
        <p:grpSpPr>
          <a:xfrm rot="0">
            <a:off x="7600950" y="4968261"/>
            <a:ext cx="3086100" cy="308610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94CE"/>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3295"/>
                </a:lnSpc>
              </a:pPr>
            </a:p>
          </p:txBody>
        </p:sp>
      </p:grpSp>
      <p:grpSp>
        <p:nvGrpSpPr>
          <p:cNvPr name="Group 23" id="23"/>
          <p:cNvGrpSpPr/>
          <p:nvPr/>
        </p:nvGrpSpPr>
        <p:grpSpPr>
          <a:xfrm rot="0">
            <a:off x="12442150" y="4801794"/>
            <a:ext cx="5246370" cy="524637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4"/>
              <a:stretch>
                <a:fillRect l="-39186" t="0" r="-39186" b="0"/>
              </a:stretch>
            </a:blipFill>
          </p:spPr>
        </p:sp>
      </p:grpSp>
      <p:sp>
        <p:nvSpPr>
          <p:cNvPr name="TextBox 25" id="25"/>
          <p:cNvSpPr txBox="true"/>
          <p:nvPr/>
        </p:nvSpPr>
        <p:spPr>
          <a:xfrm rot="0">
            <a:off x="1746570" y="2990823"/>
            <a:ext cx="7215077" cy="490220"/>
          </a:xfrm>
          <a:prstGeom prst="rect">
            <a:avLst/>
          </a:prstGeom>
        </p:spPr>
        <p:txBody>
          <a:bodyPr anchor="t" rtlCol="false" tIns="0" lIns="0" bIns="0" rIns="0">
            <a:spAutoFit/>
          </a:bodyPr>
          <a:lstStyle/>
          <a:p>
            <a:pPr algn="l" marL="0" indent="0" lvl="0">
              <a:lnSpc>
                <a:spcPts val="3684"/>
              </a:lnSpc>
              <a:spcBef>
                <a:spcPct val="0"/>
              </a:spcBef>
            </a:pPr>
            <a:r>
              <a:rPr lang="en-US" b="true" sz="3349">
                <a:solidFill>
                  <a:srgbClr val="FFFFFF"/>
                </a:solidFill>
                <a:latin typeface="Ubuntu Bold"/>
                <a:ea typeface="Ubuntu Bold"/>
                <a:cs typeface="Ubuntu Bold"/>
                <a:sym typeface="Ubuntu Bold"/>
              </a:rPr>
              <a:t>ОСВІТНІ НАПРЯМКИ РОБОТИ:</a:t>
            </a:r>
          </a:p>
        </p:txBody>
      </p:sp>
      <p:sp>
        <p:nvSpPr>
          <p:cNvPr name="TextBox 26" id="26"/>
          <p:cNvSpPr txBox="true"/>
          <p:nvPr/>
        </p:nvSpPr>
        <p:spPr>
          <a:xfrm rot="0">
            <a:off x="2653931" y="6753414"/>
            <a:ext cx="9312383" cy="3138649"/>
          </a:xfrm>
          <a:prstGeom prst="rect">
            <a:avLst/>
          </a:prstGeom>
        </p:spPr>
        <p:txBody>
          <a:bodyPr anchor="t" rtlCol="false" tIns="0" lIns="0" bIns="0" rIns="0">
            <a:spAutoFit/>
          </a:bodyPr>
          <a:lstStyle/>
          <a:p>
            <a:pPr algn="just" marL="0" indent="0" lvl="0">
              <a:lnSpc>
                <a:spcPts val="3613"/>
              </a:lnSpc>
              <a:spcBef>
                <a:spcPct val="0"/>
              </a:spcBef>
            </a:pPr>
            <a:r>
              <a:rPr lang="en-US" sz="2581" strike="noStrike" u="none">
                <a:solidFill>
                  <a:srgbClr val="0D1D29"/>
                </a:solidFill>
                <a:latin typeface="Open Sans 1"/>
                <a:ea typeface="Open Sans 1"/>
                <a:cs typeface="Open Sans 1"/>
                <a:sym typeface="Open Sans 1"/>
              </a:rPr>
              <a:t> •</a:t>
            </a:r>
            <a:r>
              <a:rPr lang="en-US" b="true" sz="2581" strike="noStrike" u="none">
                <a:solidFill>
                  <a:srgbClr val="0D1D29"/>
                </a:solidFill>
                <a:latin typeface="Open Sans 1 Bold"/>
                <a:ea typeface="Open Sans 1 Bold"/>
                <a:cs typeface="Open Sans 1 Bold"/>
                <a:sym typeface="Open Sans 1 Bold"/>
              </a:rPr>
              <a:t>педагогічні ради;</a:t>
            </a:r>
          </a:p>
          <a:p>
            <a:pPr algn="just" marL="0" indent="0" lvl="0">
              <a:lnSpc>
                <a:spcPts val="3613"/>
              </a:lnSpc>
              <a:spcBef>
                <a:spcPct val="0"/>
              </a:spcBef>
            </a:pPr>
            <a:r>
              <a:rPr lang="en-US" b="true" sz="2581" strike="noStrike" u="none">
                <a:solidFill>
                  <a:srgbClr val="0D1D29"/>
                </a:solidFill>
                <a:latin typeface="Open Sans 1 Bold"/>
                <a:ea typeface="Open Sans 1 Bold"/>
                <a:cs typeface="Open Sans 1 Bold"/>
                <a:sym typeface="Open Sans 1 Bold"/>
              </a:rPr>
              <a:t>•семінари-практикуми;</a:t>
            </a:r>
          </a:p>
          <a:p>
            <a:pPr algn="just" marL="0" indent="0" lvl="0">
              <a:lnSpc>
                <a:spcPts val="3613"/>
              </a:lnSpc>
              <a:spcBef>
                <a:spcPct val="0"/>
              </a:spcBef>
            </a:pPr>
            <a:r>
              <a:rPr lang="en-US" b="true" sz="2581" strike="noStrike" u="none">
                <a:solidFill>
                  <a:srgbClr val="0D1D29"/>
                </a:solidFill>
                <a:latin typeface="Open Sans 1 Bold"/>
                <a:ea typeface="Open Sans 1 Bold"/>
                <a:cs typeface="Open Sans 1 Bold"/>
                <a:sym typeface="Open Sans 1 Bold"/>
              </a:rPr>
              <a:t>•відкриті онлайн покази занять;</a:t>
            </a:r>
          </a:p>
          <a:p>
            <a:pPr algn="just" marL="0" indent="0" lvl="0">
              <a:lnSpc>
                <a:spcPts val="3613"/>
              </a:lnSpc>
              <a:spcBef>
                <a:spcPct val="0"/>
              </a:spcBef>
            </a:pPr>
            <a:r>
              <a:rPr lang="en-US" b="true" sz="2581" strike="noStrike" u="none">
                <a:solidFill>
                  <a:srgbClr val="0D1D29"/>
                </a:solidFill>
                <a:latin typeface="Open Sans 1 Bold"/>
                <a:ea typeface="Open Sans 1 Bold"/>
                <a:cs typeface="Open Sans 1 Bold"/>
                <a:sym typeface="Open Sans 1 Bold"/>
              </a:rPr>
              <a:t>•дослідження професійної компетентності педагогів;</a:t>
            </a:r>
          </a:p>
          <a:p>
            <a:pPr algn="just" marL="0" indent="0" lvl="0">
              <a:lnSpc>
                <a:spcPts val="3613"/>
              </a:lnSpc>
              <a:spcBef>
                <a:spcPct val="0"/>
              </a:spcBef>
            </a:pPr>
            <a:r>
              <a:rPr lang="en-US" b="true" sz="2581" strike="noStrike" u="none">
                <a:solidFill>
                  <a:srgbClr val="0D1D29"/>
                </a:solidFill>
                <a:latin typeface="Open Sans 1 Bold"/>
                <a:ea typeface="Open Sans 1 Bold"/>
                <a:cs typeface="Open Sans 1 Bold"/>
                <a:sym typeface="Open Sans 1 Bold"/>
              </a:rPr>
              <a:t>•моніторинг якості освіти;</a:t>
            </a:r>
          </a:p>
          <a:p>
            <a:pPr algn="just" marL="0" indent="0" lvl="0">
              <a:lnSpc>
                <a:spcPts val="3613"/>
              </a:lnSpc>
              <a:spcBef>
                <a:spcPct val="0"/>
              </a:spcBef>
            </a:pPr>
            <a:r>
              <a:rPr lang="en-US" b="true" sz="2581" strike="noStrike" u="none">
                <a:solidFill>
                  <a:srgbClr val="0D1D29"/>
                </a:solidFill>
                <a:latin typeface="Open Sans 1 Bold"/>
                <a:ea typeface="Open Sans 1 Bold"/>
                <a:cs typeface="Open Sans 1 Bold"/>
                <a:sym typeface="Open Sans 1 Bold"/>
              </a:rPr>
              <a:t>•підвищення кваліфікації педагогічних працівників.</a:t>
            </a:r>
          </a:p>
          <a:p>
            <a:pPr algn="just" marL="0" indent="0" lvl="0">
              <a:lnSpc>
                <a:spcPts val="3193"/>
              </a:lnSpc>
              <a:spcBef>
                <a:spcPct val="0"/>
              </a:spcBef>
            </a:pPr>
          </a:p>
        </p:txBody>
      </p:sp>
      <p:sp>
        <p:nvSpPr>
          <p:cNvPr name="TextBox 27" id="27"/>
          <p:cNvSpPr txBox="true"/>
          <p:nvPr/>
        </p:nvSpPr>
        <p:spPr>
          <a:xfrm rot="0">
            <a:off x="2011682" y="3693892"/>
            <a:ext cx="12922428" cy="1661793"/>
          </a:xfrm>
          <a:prstGeom prst="rect">
            <a:avLst/>
          </a:prstGeom>
        </p:spPr>
        <p:txBody>
          <a:bodyPr anchor="t" rtlCol="false" tIns="0" lIns="0" bIns="0" rIns="0">
            <a:spAutoFit/>
          </a:bodyPr>
          <a:lstStyle/>
          <a:p>
            <a:pPr algn="l">
              <a:lnSpc>
                <a:spcPts val="4480"/>
              </a:lnSpc>
              <a:spcBef>
                <a:spcPct val="0"/>
              </a:spcBef>
            </a:pPr>
            <a:r>
              <a:rPr lang="en-US" b="true" sz="3200">
                <a:solidFill>
                  <a:srgbClr val="000000"/>
                </a:solidFill>
                <a:latin typeface="Open Sans 1 Bold"/>
                <a:ea typeface="Open Sans 1 Bold"/>
                <a:cs typeface="Open Sans 1 Bold"/>
                <a:sym typeface="Open Sans 1 Bold"/>
              </a:rPr>
              <a:t>• пошук та вивчення нових технологій і методів;</a:t>
            </a:r>
          </a:p>
          <a:p>
            <a:pPr algn="l">
              <a:lnSpc>
                <a:spcPts val="4480"/>
              </a:lnSpc>
              <a:spcBef>
                <a:spcPct val="0"/>
              </a:spcBef>
            </a:pPr>
            <a:r>
              <a:rPr lang="en-US" b="true" sz="3200">
                <a:solidFill>
                  <a:srgbClr val="000000"/>
                </a:solidFill>
                <a:latin typeface="Open Sans 1 Bold"/>
                <a:ea typeface="Open Sans 1 Bold"/>
                <a:cs typeface="Open Sans 1 Bold"/>
                <a:sym typeface="Open Sans 1 Bold"/>
              </a:rPr>
              <a:t>• їх теоритичне осмислення, апробація, аналіз та підсумки (використання в практичній роботі)</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86084" y="1066800"/>
            <a:ext cx="15315831" cy="949325"/>
          </a:xfrm>
          <a:prstGeom prst="rect">
            <a:avLst/>
          </a:prstGeom>
        </p:spPr>
        <p:txBody>
          <a:bodyPr anchor="t" rtlCol="false" tIns="0" lIns="0" bIns="0" rIns="0">
            <a:spAutoFit/>
          </a:bodyPr>
          <a:lstStyle/>
          <a:p>
            <a:pPr algn="ctr">
              <a:lnSpc>
                <a:spcPts val="7150"/>
              </a:lnSpc>
            </a:pPr>
            <a:r>
              <a:rPr lang="en-US" b="true" sz="6500">
                <a:solidFill>
                  <a:srgbClr val="034383"/>
                </a:solidFill>
                <a:latin typeface="Ubuntu Bold"/>
                <a:ea typeface="Ubuntu Bold"/>
                <a:cs typeface="Ubuntu Bold"/>
                <a:sym typeface="Ubuntu Bold"/>
              </a:rPr>
              <a:t>КАДРОВЕ ЗАБЕЗПЕЧЕННЯ </a:t>
            </a:r>
          </a:p>
        </p:txBody>
      </p:sp>
      <p:grpSp>
        <p:nvGrpSpPr>
          <p:cNvPr name="Group 3" id="3"/>
          <p:cNvGrpSpPr/>
          <p:nvPr/>
        </p:nvGrpSpPr>
        <p:grpSpPr>
          <a:xfrm rot="-10800000">
            <a:off x="1068822" y="3255503"/>
            <a:ext cx="7833409" cy="6002797"/>
            <a:chOff x="0" y="0"/>
            <a:chExt cx="3295325" cy="2525231"/>
          </a:xfrm>
        </p:grpSpPr>
        <p:sp>
          <p:nvSpPr>
            <p:cNvPr name="Freeform 4" id="4"/>
            <p:cNvSpPr/>
            <p:nvPr/>
          </p:nvSpPr>
          <p:spPr>
            <a:xfrm flipH="false" flipV="false" rot="0">
              <a:off x="0" y="0"/>
              <a:ext cx="3295325" cy="2525231"/>
            </a:xfrm>
            <a:custGeom>
              <a:avLst/>
              <a:gdLst/>
              <a:ahLst/>
              <a:cxnLst/>
              <a:rect r="r" b="b" t="t" l="l"/>
              <a:pathLst>
                <a:path h="2525231" w="3295325">
                  <a:moveTo>
                    <a:pt x="0" y="0"/>
                  </a:moveTo>
                  <a:lnTo>
                    <a:pt x="3295325" y="0"/>
                  </a:lnTo>
                  <a:lnTo>
                    <a:pt x="3295325" y="2525231"/>
                  </a:lnTo>
                  <a:lnTo>
                    <a:pt x="0" y="2525231"/>
                  </a:lnTo>
                  <a:close/>
                </a:path>
              </a:pathLst>
            </a:custGeom>
            <a:solidFill>
              <a:srgbClr val="034383"/>
            </a:solidFill>
          </p:spPr>
        </p:sp>
        <p:sp>
          <p:nvSpPr>
            <p:cNvPr name="TextBox 5" id="5"/>
            <p:cNvSpPr txBox="true"/>
            <p:nvPr/>
          </p:nvSpPr>
          <p:spPr>
            <a:xfrm>
              <a:off x="0" y="-38100"/>
              <a:ext cx="3295325" cy="2563331"/>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1351526" y="2504657"/>
            <a:ext cx="7293390" cy="6499810"/>
            <a:chOff x="0" y="0"/>
            <a:chExt cx="3068152" cy="2734313"/>
          </a:xfrm>
        </p:grpSpPr>
        <p:sp>
          <p:nvSpPr>
            <p:cNvPr name="Freeform 7" id="7"/>
            <p:cNvSpPr/>
            <p:nvPr/>
          </p:nvSpPr>
          <p:spPr>
            <a:xfrm flipH="false" flipV="false" rot="0">
              <a:off x="0" y="0"/>
              <a:ext cx="3068152" cy="2734313"/>
            </a:xfrm>
            <a:custGeom>
              <a:avLst/>
              <a:gdLst/>
              <a:ahLst/>
              <a:cxnLst/>
              <a:rect r="r" b="b" t="t" l="l"/>
              <a:pathLst>
                <a:path h="2734313" w="3068152">
                  <a:moveTo>
                    <a:pt x="0" y="0"/>
                  </a:moveTo>
                  <a:lnTo>
                    <a:pt x="3068152" y="0"/>
                  </a:lnTo>
                  <a:lnTo>
                    <a:pt x="3068152" y="2734313"/>
                  </a:lnTo>
                  <a:lnTo>
                    <a:pt x="0" y="2734313"/>
                  </a:lnTo>
                  <a:close/>
                </a:path>
              </a:pathLst>
            </a:custGeom>
            <a:solidFill>
              <a:srgbClr val="EFEFEF"/>
            </a:solidFill>
          </p:spPr>
        </p:sp>
        <p:sp>
          <p:nvSpPr>
            <p:cNvPr name="TextBox 8" id="8"/>
            <p:cNvSpPr txBox="true"/>
            <p:nvPr/>
          </p:nvSpPr>
          <p:spPr>
            <a:xfrm>
              <a:off x="0" y="-38100"/>
              <a:ext cx="3068152" cy="2772413"/>
            </a:xfrm>
            <a:prstGeom prst="rect">
              <a:avLst/>
            </a:prstGeom>
          </p:spPr>
          <p:txBody>
            <a:bodyPr anchor="ctr" rtlCol="false" tIns="50800" lIns="50800" bIns="50800" rIns="50800"/>
            <a:lstStyle/>
            <a:p>
              <a:pPr algn="ctr">
                <a:lnSpc>
                  <a:spcPts val="3295"/>
                </a:lnSpc>
              </a:pPr>
            </a:p>
          </p:txBody>
        </p:sp>
      </p:grpSp>
      <p:sp>
        <p:nvSpPr>
          <p:cNvPr name="TextBox 9" id="9"/>
          <p:cNvSpPr txBox="true"/>
          <p:nvPr/>
        </p:nvSpPr>
        <p:spPr>
          <a:xfrm rot="0">
            <a:off x="1902884" y="2846431"/>
            <a:ext cx="5867360" cy="571099"/>
          </a:xfrm>
          <a:prstGeom prst="rect">
            <a:avLst/>
          </a:prstGeom>
        </p:spPr>
        <p:txBody>
          <a:bodyPr anchor="t" rtlCol="false" tIns="0" lIns="0" bIns="0" rIns="0">
            <a:spAutoFit/>
          </a:bodyPr>
          <a:lstStyle/>
          <a:p>
            <a:pPr algn="ctr" marL="0" indent="0" lvl="0">
              <a:lnSpc>
                <a:spcPts val="4234"/>
              </a:lnSpc>
              <a:spcBef>
                <a:spcPct val="0"/>
              </a:spcBef>
            </a:pPr>
            <a:r>
              <a:rPr lang="en-US" b="true" sz="3849">
                <a:solidFill>
                  <a:srgbClr val="034383"/>
                </a:solidFill>
                <a:latin typeface="Ubuntu Bold"/>
                <a:ea typeface="Ubuntu Bold"/>
                <a:cs typeface="Ubuntu Bold"/>
                <a:sym typeface="Ubuntu Bold"/>
              </a:rPr>
              <a:t>ЗА КВАЛІФІКАЦІЄЮ</a:t>
            </a:r>
          </a:p>
        </p:txBody>
      </p:sp>
      <p:sp>
        <p:nvSpPr>
          <p:cNvPr name="AutoShape 10" id="10"/>
          <p:cNvSpPr/>
          <p:nvPr/>
        </p:nvSpPr>
        <p:spPr>
          <a:xfrm>
            <a:off x="1786692" y="3608113"/>
            <a:ext cx="6423058" cy="0"/>
          </a:xfrm>
          <a:prstGeom prst="line">
            <a:avLst/>
          </a:prstGeom>
          <a:ln cap="flat" w="38100">
            <a:solidFill>
              <a:srgbClr val="034383"/>
            </a:solidFill>
            <a:prstDash val="solid"/>
            <a:headEnd type="oval" len="lg" w="lg"/>
            <a:tailEnd type="oval" len="lg" w="lg"/>
          </a:ln>
        </p:spPr>
      </p:sp>
      <p:grpSp>
        <p:nvGrpSpPr>
          <p:cNvPr name="Group 11" id="11"/>
          <p:cNvGrpSpPr/>
          <p:nvPr/>
        </p:nvGrpSpPr>
        <p:grpSpPr>
          <a:xfrm rot="-10800000">
            <a:off x="9385769" y="3241449"/>
            <a:ext cx="7833409" cy="6002797"/>
            <a:chOff x="0" y="0"/>
            <a:chExt cx="3295325" cy="2525231"/>
          </a:xfrm>
        </p:grpSpPr>
        <p:sp>
          <p:nvSpPr>
            <p:cNvPr name="Freeform 12" id="12"/>
            <p:cNvSpPr/>
            <p:nvPr/>
          </p:nvSpPr>
          <p:spPr>
            <a:xfrm flipH="false" flipV="false" rot="0">
              <a:off x="0" y="0"/>
              <a:ext cx="3295325" cy="2525231"/>
            </a:xfrm>
            <a:custGeom>
              <a:avLst/>
              <a:gdLst/>
              <a:ahLst/>
              <a:cxnLst/>
              <a:rect r="r" b="b" t="t" l="l"/>
              <a:pathLst>
                <a:path h="2525231" w="3295325">
                  <a:moveTo>
                    <a:pt x="0" y="0"/>
                  </a:moveTo>
                  <a:lnTo>
                    <a:pt x="3295325" y="0"/>
                  </a:lnTo>
                  <a:lnTo>
                    <a:pt x="3295325" y="2525231"/>
                  </a:lnTo>
                  <a:lnTo>
                    <a:pt x="0" y="2525231"/>
                  </a:lnTo>
                  <a:close/>
                </a:path>
              </a:pathLst>
            </a:custGeom>
            <a:solidFill>
              <a:srgbClr val="FBC613"/>
            </a:solidFill>
          </p:spPr>
        </p:sp>
        <p:sp>
          <p:nvSpPr>
            <p:cNvPr name="TextBox 13" id="13"/>
            <p:cNvSpPr txBox="true"/>
            <p:nvPr/>
          </p:nvSpPr>
          <p:spPr>
            <a:xfrm>
              <a:off x="0" y="-38100"/>
              <a:ext cx="3295325" cy="2563331"/>
            </a:xfrm>
            <a:prstGeom prst="rect">
              <a:avLst/>
            </a:prstGeom>
          </p:spPr>
          <p:txBody>
            <a:bodyPr anchor="ctr" rtlCol="false" tIns="50800" lIns="50800" bIns="50800" rIns="50800"/>
            <a:lstStyle/>
            <a:p>
              <a:pPr algn="ctr">
                <a:lnSpc>
                  <a:spcPts val="3295"/>
                </a:lnSpc>
              </a:pPr>
            </a:p>
          </p:txBody>
        </p:sp>
      </p:grpSp>
      <p:grpSp>
        <p:nvGrpSpPr>
          <p:cNvPr name="Group 14" id="14"/>
          <p:cNvGrpSpPr/>
          <p:nvPr/>
        </p:nvGrpSpPr>
        <p:grpSpPr>
          <a:xfrm rot="-10800000">
            <a:off x="9668472" y="2490604"/>
            <a:ext cx="7293390" cy="6499810"/>
            <a:chOff x="0" y="0"/>
            <a:chExt cx="3068152" cy="2734313"/>
          </a:xfrm>
        </p:grpSpPr>
        <p:sp>
          <p:nvSpPr>
            <p:cNvPr name="Freeform 15" id="15"/>
            <p:cNvSpPr/>
            <p:nvPr/>
          </p:nvSpPr>
          <p:spPr>
            <a:xfrm flipH="false" flipV="false" rot="0">
              <a:off x="0" y="0"/>
              <a:ext cx="3068152" cy="2734313"/>
            </a:xfrm>
            <a:custGeom>
              <a:avLst/>
              <a:gdLst/>
              <a:ahLst/>
              <a:cxnLst/>
              <a:rect r="r" b="b" t="t" l="l"/>
              <a:pathLst>
                <a:path h="2734313" w="3068152">
                  <a:moveTo>
                    <a:pt x="0" y="0"/>
                  </a:moveTo>
                  <a:lnTo>
                    <a:pt x="3068152" y="0"/>
                  </a:lnTo>
                  <a:lnTo>
                    <a:pt x="3068152" y="2734313"/>
                  </a:lnTo>
                  <a:lnTo>
                    <a:pt x="0" y="2734313"/>
                  </a:lnTo>
                  <a:close/>
                </a:path>
              </a:pathLst>
            </a:custGeom>
            <a:solidFill>
              <a:srgbClr val="EFEFEF"/>
            </a:solidFill>
          </p:spPr>
        </p:sp>
        <p:sp>
          <p:nvSpPr>
            <p:cNvPr name="TextBox 16" id="16"/>
            <p:cNvSpPr txBox="true"/>
            <p:nvPr/>
          </p:nvSpPr>
          <p:spPr>
            <a:xfrm>
              <a:off x="0" y="-38100"/>
              <a:ext cx="3068152" cy="2772413"/>
            </a:xfrm>
            <a:prstGeom prst="rect">
              <a:avLst/>
            </a:prstGeom>
          </p:spPr>
          <p:txBody>
            <a:bodyPr anchor="ctr" rtlCol="false" tIns="50800" lIns="50800" bIns="50800" rIns="50800"/>
            <a:lstStyle/>
            <a:p>
              <a:pPr algn="ctr">
                <a:lnSpc>
                  <a:spcPts val="3295"/>
                </a:lnSpc>
              </a:pPr>
            </a:p>
          </p:txBody>
        </p:sp>
      </p:grpSp>
      <p:sp>
        <p:nvSpPr>
          <p:cNvPr name="TextBox 17" id="17"/>
          <p:cNvSpPr txBox="true"/>
          <p:nvPr/>
        </p:nvSpPr>
        <p:spPr>
          <a:xfrm rot="0">
            <a:off x="10103638" y="2846431"/>
            <a:ext cx="6410364" cy="571099"/>
          </a:xfrm>
          <a:prstGeom prst="rect">
            <a:avLst/>
          </a:prstGeom>
        </p:spPr>
        <p:txBody>
          <a:bodyPr anchor="t" rtlCol="false" tIns="0" lIns="0" bIns="0" rIns="0">
            <a:spAutoFit/>
          </a:bodyPr>
          <a:lstStyle/>
          <a:p>
            <a:pPr algn="ctr">
              <a:lnSpc>
                <a:spcPts val="4234"/>
              </a:lnSpc>
            </a:pPr>
            <a:r>
              <a:rPr lang="en-US" b="true" sz="3849">
                <a:solidFill>
                  <a:srgbClr val="034383"/>
                </a:solidFill>
                <a:latin typeface="Ubuntu Bold"/>
                <a:ea typeface="Ubuntu Bold"/>
                <a:cs typeface="Ubuntu Bold"/>
                <a:sym typeface="Ubuntu Bold"/>
              </a:rPr>
              <a:t>ЗА РІВНЕМ ОСВІТИ</a:t>
            </a:r>
          </a:p>
        </p:txBody>
      </p:sp>
      <p:sp>
        <p:nvSpPr>
          <p:cNvPr name="AutoShape 18" id="18"/>
          <p:cNvSpPr/>
          <p:nvPr/>
        </p:nvSpPr>
        <p:spPr>
          <a:xfrm>
            <a:off x="10103638" y="3626448"/>
            <a:ext cx="6423058" cy="0"/>
          </a:xfrm>
          <a:prstGeom prst="line">
            <a:avLst/>
          </a:prstGeom>
          <a:ln cap="flat" w="38100">
            <a:solidFill>
              <a:srgbClr val="034383"/>
            </a:solidFill>
            <a:prstDash val="solid"/>
            <a:headEnd type="oval" len="lg" w="lg"/>
            <a:tailEnd type="oval" len="lg" w="lg"/>
          </a:ln>
        </p:spPr>
      </p:sp>
      <p:pic>
        <p:nvPicPr>
          <p:cNvPr name="Picture 19" id="19"/>
          <p:cNvPicPr>
            <a:picLocks noChangeAspect="true"/>
          </p:cNvPicPr>
          <p:nvPr/>
        </p:nvPicPr>
        <p:blipFill>
          <a:blip r:embed="rId2"/>
          <a:stretch>
            <a:fillRect/>
          </a:stretch>
        </p:blipFill>
        <p:spPr>
          <a:xfrm rot="0">
            <a:off x="9994969" y="5493610"/>
            <a:ext cx="7810886" cy="4012398"/>
          </a:xfrm>
          <a:prstGeom prst="rect">
            <a:avLst/>
          </a:prstGeom>
        </p:spPr>
      </p:pic>
      <p:pic>
        <p:nvPicPr>
          <p:cNvPr name="Picture 20" id="20"/>
          <p:cNvPicPr>
            <a:picLocks noChangeAspect="true"/>
          </p:cNvPicPr>
          <p:nvPr/>
        </p:nvPicPr>
        <p:blipFill>
          <a:blip r:embed="rId3"/>
          <a:stretch>
            <a:fillRect/>
          </a:stretch>
        </p:blipFill>
        <p:spPr>
          <a:xfrm rot="0">
            <a:off x="9231597" y="2997874"/>
            <a:ext cx="8506979" cy="3809356"/>
          </a:xfrm>
          <a:prstGeom prst="rect">
            <a:avLst/>
          </a:prstGeom>
        </p:spPr>
      </p:pic>
      <p:sp>
        <p:nvSpPr>
          <p:cNvPr name="Freeform 21" id="21"/>
          <p:cNvSpPr/>
          <p:nvPr/>
        </p:nvSpPr>
        <p:spPr>
          <a:xfrm flipH="false" flipV="false" rot="5400000">
            <a:off x="11410522" y="-3276512"/>
            <a:ext cx="6562966" cy="7473357"/>
          </a:xfrm>
          <a:custGeom>
            <a:avLst/>
            <a:gdLst/>
            <a:ahLst/>
            <a:cxnLst/>
            <a:rect r="r" b="b" t="t" l="l"/>
            <a:pathLst>
              <a:path h="7473357" w="6562966">
                <a:moveTo>
                  <a:pt x="0" y="0"/>
                </a:moveTo>
                <a:lnTo>
                  <a:pt x="6562966" y="0"/>
                </a:lnTo>
                <a:lnTo>
                  <a:pt x="6562966" y="7473357"/>
                </a:lnTo>
                <a:lnTo>
                  <a:pt x="0" y="74733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pic>
        <p:nvPicPr>
          <p:cNvPr name="Picture 22" id="22"/>
          <p:cNvPicPr>
            <a:picLocks noChangeAspect="true"/>
          </p:cNvPicPr>
          <p:nvPr/>
        </p:nvPicPr>
        <p:blipFill>
          <a:blip r:embed="rId6"/>
          <a:stretch>
            <a:fillRect/>
          </a:stretch>
        </p:blipFill>
        <p:spPr>
          <a:xfrm rot="0">
            <a:off x="518163" y="3223958"/>
            <a:ext cx="8638014" cy="6506462"/>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03264" y="870355"/>
            <a:ext cx="15584786" cy="1854200"/>
          </a:xfrm>
          <a:prstGeom prst="rect">
            <a:avLst/>
          </a:prstGeom>
        </p:spPr>
        <p:txBody>
          <a:bodyPr anchor="t" rtlCol="false" tIns="0" lIns="0" bIns="0" rIns="0">
            <a:spAutoFit/>
          </a:bodyPr>
          <a:lstStyle/>
          <a:p>
            <a:pPr algn="ctr">
              <a:lnSpc>
                <a:spcPts val="7150"/>
              </a:lnSpc>
            </a:pPr>
            <a:r>
              <a:rPr lang="en-US" b="true" sz="6500">
                <a:solidFill>
                  <a:srgbClr val="034383"/>
                </a:solidFill>
                <a:latin typeface="Ubuntu Bold"/>
                <a:ea typeface="Ubuntu Bold"/>
                <a:cs typeface="Ubuntu Bold"/>
                <a:sym typeface="Ubuntu Bold"/>
              </a:rPr>
              <a:t>АТЕСТАЦІЯ ПЕДАГОГІЧНИХ ПРАЦІВНИКІВ</a:t>
            </a:r>
          </a:p>
        </p:txBody>
      </p:sp>
      <p:sp>
        <p:nvSpPr>
          <p:cNvPr name="Freeform 3" id="3"/>
          <p:cNvSpPr/>
          <p:nvPr/>
        </p:nvSpPr>
        <p:spPr>
          <a:xfrm flipH="true" flipV="false" rot="-5400000">
            <a:off x="-857759" y="-1300374"/>
            <a:ext cx="6157558" cy="6157558"/>
          </a:xfrm>
          <a:custGeom>
            <a:avLst/>
            <a:gdLst/>
            <a:ahLst/>
            <a:cxnLst/>
            <a:rect r="r" b="b" t="t" l="l"/>
            <a:pathLst>
              <a:path h="6157558" w="6157558">
                <a:moveTo>
                  <a:pt x="6157558" y="0"/>
                </a:moveTo>
                <a:lnTo>
                  <a:pt x="0" y="0"/>
                </a:lnTo>
                <a:lnTo>
                  <a:pt x="0" y="6157558"/>
                </a:lnTo>
                <a:lnTo>
                  <a:pt x="6157558" y="6157558"/>
                </a:lnTo>
                <a:lnTo>
                  <a:pt x="615755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8279746" y="3508339"/>
            <a:ext cx="864254" cy="0"/>
          </a:xfrm>
          <a:prstGeom prst="line">
            <a:avLst/>
          </a:prstGeom>
          <a:ln cap="flat" w="38100">
            <a:solidFill>
              <a:srgbClr val="034383"/>
            </a:solidFill>
            <a:prstDash val="solid"/>
            <a:headEnd type="none" len="sm" w="sm"/>
            <a:tailEnd type="oval" len="lg" w="lg"/>
          </a:ln>
        </p:spPr>
      </p:sp>
      <p:sp>
        <p:nvSpPr>
          <p:cNvPr name="AutoShape 5" id="5"/>
          <p:cNvSpPr/>
          <p:nvPr/>
        </p:nvSpPr>
        <p:spPr>
          <a:xfrm>
            <a:off x="7622519" y="4397441"/>
            <a:ext cx="0" cy="223724"/>
          </a:xfrm>
          <a:prstGeom prst="line">
            <a:avLst/>
          </a:prstGeom>
          <a:ln cap="flat" w="47625">
            <a:solidFill>
              <a:srgbClr val="034383"/>
            </a:solidFill>
            <a:prstDash val="solid"/>
            <a:headEnd type="none" len="sm" w="sm"/>
            <a:tailEnd type="none" len="sm" w="sm"/>
          </a:ln>
        </p:spPr>
      </p:sp>
      <p:grpSp>
        <p:nvGrpSpPr>
          <p:cNvPr name="Group 6" id="6"/>
          <p:cNvGrpSpPr/>
          <p:nvPr/>
        </p:nvGrpSpPr>
        <p:grpSpPr>
          <a:xfrm rot="0">
            <a:off x="6773029" y="2698461"/>
            <a:ext cx="1698980" cy="169898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C613"/>
            </a:solidFill>
          </p:spPr>
        </p:sp>
        <p:sp>
          <p:nvSpPr>
            <p:cNvPr name="TextBox 8" id="8"/>
            <p:cNvSpPr txBox="true"/>
            <p:nvPr/>
          </p:nvSpPr>
          <p:spPr>
            <a:xfrm>
              <a:off x="76200" y="19050"/>
              <a:ext cx="660400" cy="717550"/>
            </a:xfrm>
            <a:prstGeom prst="rect">
              <a:avLst/>
            </a:prstGeom>
          </p:spPr>
          <p:txBody>
            <a:bodyPr anchor="ctr" rtlCol="false" tIns="45804" lIns="45804" bIns="45804" rIns="45804"/>
            <a:lstStyle/>
            <a:p>
              <a:pPr algn="ctr">
                <a:lnSpc>
                  <a:spcPts val="4899"/>
                </a:lnSpc>
              </a:pPr>
            </a:p>
          </p:txBody>
        </p:sp>
      </p:grpSp>
      <p:grpSp>
        <p:nvGrpSpPr>
          <p:cNvPr name="Group 9" id="9"/>
          <p:cNvGrpSpPr/>
          <p:nvPr/>
        </p:nvGrpSpPr>
        <p:grpSpPr>
          <a:xfrm rot="0">
            <a:off x="6773029" y="4621166"/>
            <a:ext cx="1698980" cy="169898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94CE"/>
            </a:solidFill>
          </p:spPr>
        </p:sp>
        <p:sp>
          <p:nvSpPr>
            <p:cNvPr name="TextBox 11" id="11"/>
            <p:cNvSpPr txBox="true"/>
            <p:nvPr/>
          </p:nvSpPr>
          <p:spPr>
            <a:xfrm>
              <a:off x="76200" y="19050"/>
              <a:ext cx="660400" cy="717550"/>
            </a:xfrm>
            <a:prstGeom prst="rect">
              <a:avLst/>
            </a:prstGeom>
          </p:spPr>
          <p:txBody>
            <a:bodyPr anchor="ctr" rtlCol="false" tIns="45804" lIns="45804" bIns="45804" rIns="45804"/>
            <a:lstStyle/>
            <a:p>
              <a:pPr algn="ctr">
                <a:lnSpc>
                  <a:spcPts val="4899"/>
                </a:lnSpc>
              </a:pPr>
            </a:p>
          </p:txBody>
        </p:sp>
      </p:grpSp>
      <p:grpSp>
        <p:nvGrpSpPr>
          <p:cNvPr name="Group 12" id="12"/>
          <p:cNvGrpSpPr/>
          <p:nvPr/>
        </p:nvGrpSpPr>
        <p:grpSpPr>
          <a:xfrm rot="-10800000">
            <a:off x="396908" y="2724555"/>
            <a:ext cx="6105170" cy="3345773"/>
            <a:chOff x="0" y="0"/>
            <a:chExt cx="2568297" cy="1407485"/>
          </a:xfrm>
        </p:grpSpPr>
        <p:sp>
          <p:nvSpPr>
            <p:cNvPr name="Freeform 13" id="13"/>
            <p:cNvSpPr/>
            <p:nvPr/>
          </p:nvSpPr>
          <p:spPr>
            <a:xfrm flipH="false" flipV="false" rot="0">
              <a:off x="0" y="0"/>
              <a:ext cx="2568297" cy="1407485"/>
            </a:xfrm>
            <a:custGeom>
              <a:avLst/>
              <a:gdLst/>
              <a:ahLst/>
              <a:cxnLst/>
              <a:rect r="r" b="b" t="t" l="l"/>
              <a:pathLst>
                <a:path h="1407485" w="2568297">
                  <a:moveTo>
                    <a:pt x="0" y="0"/>
                  </a:moveTo>
                  <a:lnTo>
                    <a:pt x="2568297" y="0"/>
                  </a:lnTo>
                  <a:lnTo>
                    <a:pt x="2568297" y="1407485"/>
                  </a:lnTo>
                  <a:lnTo>
                    <a:pt x="0" y="1407485"/>
                  </a:lnTo>
                  <a:close/>
                </a:path>
              </a:pathLst>
            </a:custGeom>
            <a:solidFill>
              <a:srgbClr val="EFEFEF"/>
            </a:solidFill>
          </p:spPr>
        </p:sp>
        <p:sp>
          <p:nvSpPr>
            <p:cNvPr name="TextBox 14" id="14"/>
            <p:cNvSpPr txBox="true"/>
            <p:nvPr/>
          </p:nvSpPr>
          <p:spPr>
            <a:xfrm>
              <a:off x="0" y="-38100"/>
              <a:ext cx="2568297" cy="1445585"/>
            </a:xfrm>
            <a:prstGeom prst="rect">
              <a:avLst/>
            </a:prstGeom>
          </p:spPr>
          <p:txBody>
            <a:bodyPr anchor="ctr" rtlCol="false" tIns="50800" lIns="50800" bIns="50800" rIns="50800"/>
            <a:lstStyle/>
            <a:p>
              <a:pPr algn="ctr">
                <a:lnSpc>
                  <a:spcPts val="3295"/>
                </a:lnSpc>
              </a:pPr>
            </a:p>
          </p:txBody>
        </p:sp>
      </p:grpSp>
      <p:sp>
        <p:nvSpPr>
          <p:cNvPr name="AutoShape 15" id="15"/>
          <p:cNvSpPr/>
          <p:nvPr/>
        </p:nvSpPr>
        <p:spPr>
          <a:xfrm>
            <a:off x="8472009" y="5248444"/>
            <a:ext cx="864254" cy="0"/>
          </a:xfrm>
          <a:prstGeom prst="line">
            <a:avLst/>
          </a:prstGeom>
          <a:ln cap="flat" w="38100">
            <a:solidFill>
              <a:srgbClr val="034383"/>
            </a:solidFill>
            <a:prstDash val="solid"/>
            <a:headEnd type="none" len="sm" w="sm"/>
            <a:tailEnd type="oval" len="lg" w="lg"/>
          </a:ln>
        </p:spPr>
      </p:sp>
      <p:sp>
        <p:nvSpPr>
          <p:cNvPr name="Freeform 16" id="16"/>
          <p:cNvSpPr/>
          <p:nvPr/>
        </p:nvSpPr>
        <p:spPr>
          <a:xfrm flipH="false" flipV="true" rot="-10800000">
            <a:off x="12508089" y="-686902"/>
            <a:ext cx="6157558" cy="6157558"/>
          </a:xfrm>
          <a:custGeom>
            <a:avLst/>
            <a:gdLst/>
            <a:ahLst/>
            <a:cxnLst/>
            <a:rect r="r" b="b" t="t" l="l"/>
            <a:pathLst>
              <a:path h="6157558" w="6157558">
                <a:moveTo>
                  <a:pt x="0" y="6157558"/>
                </a:moveTo>
                <a:lnTo>
                  <a:pt x="6157557" y="6157558"/>
                </a:lnTo>
                <a:lnTo>
                  <a:pt x="6157557" y="0"/>
                </a:lnTo>
                <a:lnTo>
                  <a:pt x="0" y="0"/>
                </a:lnTo>
                <a:lnTo>
                  <a:pt x="0" y="6157558"/>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7" id="17"/>
          <p:cNvGrpSpPr/>
          <p:nvPr/>
        </p:nvGrpSpPr>
        <p:grpSpPr>
          <a:xfrm rot="0">
            <a:off x="12793070" y="5650263"/>
            <a:ext cx="5246370" cy="524637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t="0" r="-16666" b="0"/>
              </a:stretch>
            </a:blipFill>
            <a:ln w="104775" cap="sq">
              <a:solidFill>
                <a:srgbClr val="3985C4"/>
              </a:solidFill>
              <a:prstDash val="solid"/>
              <a:miter/>
            </a:ln>
          </p:spPr>
        </p:sp>
      </p:grpSp>
      <p:grpSp>
        <p:nvGrpSpPr>
          <p:cNvPr name="Group 19" id="19"/>
          <p:cNvGrpSpPr/>
          <p:nvPr/>
        </p:nvGrpSpPr>
        <p:grpSpPr>
          <a:xfrm rot="0">
            <a:off x="826308" y="5650263"/>
            <a:ext cx="5246370" cy="524637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666" t="0" r="-16666" b="0"/>
              </a:stretch>
            </a:blipFill>
            <a:ln w="104775" cap="sq">
              <a:solidFill>
                <a:srgbClr val="3985C4"/>
              </a:solidFill>
              <a:prstDash val="solid"/>
              <a:miter/>
            </a:ln>
          </p:spPr>
        </p:sp>
      </p:grpSp>
      <p:grpSp>
        <p:nvGrpSpPr>
          <p:cNvPr name="Group 21" id="21"/>
          <p:cNvGrpSpPr/>
          <p:nvPr/>
        </p:nvGrpSpPr>
        <p:grpSpPr>
          <a:xfrm rot="0">
            <a:off x="6883275" y="5665745"/>
            <a:ext cx="5246370" cy="524637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666" t="0" r="-16666" b="0"/>
              </a:stretch>
            </a:blipFill>
            <a:ln w="104775" cap="sq">
              <a:solidFill>
                <a:srgbClr val="FBC613"/>
              </a:solidFill>
              <a:prstDash val="solid"/>
              <a:miter/>
            </a:ln>
          </p:spPr>
        </p:sp>
      </p:grpSp>
      <p:sp>
        <p:nvSpPr>
          <p:cNvPr name="TextBox 23" id="23"/>
          <p:cNvSpPr txBox="true"/>
          <p:nvPr/>
        </p:nvSpPr>
        <p:spPr>
          <a:xfrm rot="0">
            <a:off x="9506460" y="2650836"/>
            <a:ext cx="5060929" cy="1054016"/>
          </a:xfrm>
          <a:prstGeom prst="rect">
            <a:avLst/>
          </a:prstGeom>
        </p:spPr>
        <p:txBody>
          <a:bodyPr anchor="t" rtlCol="false" tIns="0" lIns="0" bIns="0" rIns="0">
            <a:spAutoFit/>
          </a:bodyPr>
          <a:lstStyle/>
          <a:p>
            <a:pPr algn="just" marL="0" indent="0" lvl="0">
              <a:lnSpc>
                <a:spcPts val="2804"/>
              </a:lnSpc>
              <a:spcBef>
                <a:spcPct val="0"/>
              </a:spcBef>
            </a:pPr>
            <a:r>
              <a:rPr lang="en-US" b="true" sz="2003">
                <a:solidFill>
                  <a:srgbClr val="0D1D29"/>
                </a:solidFill>
                <a:latin typeface="Open Sans 1 Bold"/>
                <a:ea typeface="Open Sans 1 Bold"/>
                <a:cs typeface="Open Sans 1 Bold"/>
                <a:sym typeface="Open Sans 1 Bold"/>
              </a:rPr>
              <a:t> 2</a:t>
            </a:r>
            <a:r>
              <a:rPr lang="en-US" b="true" sz="2003" strike="noStrike" u="none">
                <a:solidFill>
                  <a:srgbClr val="0D1D29"/>
                </a:solidFill>
                <a:latin typeface="Open Sans 1 Bold"/>
                <a:ea typeface="Open Sans 1 Bold"/>
                <a:cs typeface="Open Sans 1 Bold"/>
                <a:sym typeface="Open Sans 1 Bold"/>
              </a:rPr>
              <a:t> педагога підвищили кваліфікаційну категорію ”спеціаліст першої  категрорії”</a:t>
            </a:r>
          </a:p>
        </p:txBody>
      </p:sp>
      <p:sp>
        <p:nvSpPr>
          <p:cNvPr name="TextBox 24" id="24"/>
          <p:cNvSpPr txBox="true"/>
          <p:nvPr/>
        </p:nvSpPr>
        <p:spPr>
          <a:xfrm rot="0">
            <a:off x="9506460" y="4592680"/>
            <a:ext cx="5060929" cy="1054016"/>
          </a:xfrm>
          <a:prstGeom prst="rect">
            <a:avLst/>
          </a:prstGeom>
        </p:spPr>
        <p:txBody>
          <a:bodyPr anchor="t" rtlCol="false" tIns="0" lIns="0" bIns="0" rIns="0">
            <a:spAutoFit/>
          </a:bodyPr>
          <a:lstStyle/>
          <a:p>
            <a:pPr algn="just" marL="0" indent="0" lvl="0">
              <a:lnSpc>
                <a:spcPts val="2804"/>
              </a:lnSpc>
              <a:spcBef>
                <a:spcPct val="0"/>
              </a:spcBef>
            </a:pPr>
            <a:r>
              <a:rPr lang="en-US" b="true" sz="2003">
                <a:solidFill>
                  <a:srgbClr val="0D1D29"/>
                </a:solidFill>
                <a:latin typeface="Open Sans 1 Bold"/>
                <a:ea typeface="Open Sans 1 Bold"/>
                <a:cs typeface="Open Sans 1 Bold"/>
                <a:sym typeface="Open Sans 1 Bold"/>
              </a:rPr>
              <a:t>   4 </a:t>
            </a:r>
            <a:r>
              <a:rPr lang="en-US" b="true" sz="2003" strike="noStrike" u="none">
                <a:solidFill>
                  <a:srgbClr val="0D1D29"/>
                </a:solidFill>
                <a:latin typeface="Open Sans 1 Bold"/>
                <a:ea typeface="Open Sans 1 Bold"/>
                <a:cs typeface="Open Sans 1 Bold"/>
                <a:sym typeface="Open Sans 1 Bold"/>
              </a:rPr>
              <a:t>педагога підвищили кваліфікаційну категорію ”спеціаліст другої категрорії”</a:t>
            </a:r>
          </a:p>
        </p:txBody>
      </p:sp>
      <p:sp>
        <p:nvSpPr>
          <p:cNvPr name="TextBox 25" id="25"/>
          <p:cNvSpPr txBox="true"/>
          <p:nvPr/>
        </p:nvSpPr>
        <p:spPr>
          <a:xfrm rot="0">
            <a:off x="396908" y="3470239"/>
            <a:ext cx="5931312" cy="1797255"/>
          </a:xfrm>
          <a:prstGeom prst="rect">
            <a:avLst/>
          </a:prstGeom>
        </p:spPr>
        <p:txBody>
          <a:bodyPr anchor="t" rtlCol="false" tIns="0" lIns="0" bIns="0" rIns="0">
            <a:spAutoFit/>
          </a:bodyPr>
          <a:lstStyle/>
          <a:p>
            <a:pPr algn="just">
              <a:lnSpc>
                <a:spcPts val="3605"/>
              </a:lnSpc>
            </a:pPr>
            <a:r>
              <a:rPr lang="en-US" sz="2575" b="true">
                <a:solidFill>
                  <a:srgbClr val="000000"/>
                </a:solidFill>
                <a:latin typeface="Open Sans 1 Bold"/>
                <a:ea typeface="Open Sans 1 Bold"/>
                <a:cs typeface="Open Sans 1 Bold"/>
                <a:sym typeface="Open Sans 1 Bold"/>
              </a:rPr>
              <a:t> У 2025/2026 н.р. проведена чергова та позачергова атестація педагогічних працівників. За підсумками атестації.</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64867" y="-699889"/>
            <a:ext cx="16931738" cy="1533898"/>
            <a:chOff x="0" y="0"/>
            <a:chExt cx="4459388" cy="403990"/>
          </a:xfrm>
        </p:grpSpPr>
        <p:sp>
          <p:nvSpPr>
            <p:cNvPr name="Freeform 3" id="3"/>
            <p:cNvSpPr/>
            <p:nvPr/>
          </p:nvSpPr>
          <p:spPr>
            <a:xfrm flipH="false" flipV="false" rot="0">
              <a:off x="0" y="0"/>
              <a:ext cx="4459388" cy="403990"/>
            </a:xfrm>
            <a:custGeom>
              <a:avLst/>
              <a:gdLst/>
              <a:ahLst/>
              <a:cxnLst/>
              <a:rect r="r" b="b" t="t" l="l"/>
              <a:pathLst>
                <a:path h="403990" w="4459388">
                  <a:moveTo>
                    <a:pt x="0" y="0"/>
                  </a:moveTo>
                  <a:lnTo>
                    <a:pt x="4459388" y="0"/>
                  </a:lnTo>
                  <a:lnTo>
                    <a:pt x="4459388" y="403990"/>
                  </a:lnTo>
                  <a:lnTo>
                    <a:pt x="0" y="403990"/>
                  </a:lnTo>
                  <a:close/>
                </a:path>
              </a:pathLst>
            </a:custGeom>
            <a:solidFill>
              <a:srgbClr val="034383"/>
            </a:solidFill>
          </p:spPr>
        </p:sp>
        <p:sp>
          <p:nvSpPr>
            <p:cNvPr name="TextBox 4" id="4"/>
            <p:cNvSpPr txBox="true"/>
            <p:nvPr/>
          </p:nvSpPr>
          <p:spPr>
            <a:xfrm>
              <a:off x="0" y="-38100"/>
              <a:ext cx="4459388" cy="442090"/>
            </a:xfrm>
            <a:prstGeom prst="rect">
              <a:avLst/>
            </a:prstGeom>
          </p:spPr>
          <p:txBody>
            <a:bodyPr anchor="ctr" rtlCol="false" tIns="50800" lIns="50800" bIns="50800" rIns="50800"/>
            <a:lstStyle/>
            <a:p>
              <a:pPr algn="ctr">
                <a:lnSpc>
                  <a:spcPts val="3295"/>
                </a:lnSpc>
              </a:pPr>
            </a:p>
          </p:txBody>
        </p:sp>
      </p:grpSp>
      <p:grpSp>
        <p:nvGrpSpPr>
          <p:cNvPr name="Group 5" id="5"/>
          <p:cNvGrpSpPr/>
          <p:nvPr/>
        </p:nvGrpSpPr>
        <p:grpSpPr>
          <a:xfrm rot="-5400000">
            <a:off x="-5015057" y="4582096"/>
            <a:ext cx="10698089" cy="1533898"/>
            <a:chOff x="0" y="0"/>
            <a:chExt cx="2817604" cy="403990"/>
          </a:xfrm>
        </p:grpSpPr>
        <p:sp>
          <p:nvSpPr>
            <p:cNvPr name="Freeform 6" id="6"/>
            <p:cNvSpPr/>
            <p:nvPr/>
          </p:nvSpPr>
          <p:spPr>
            <a:xfrm flipH="false" flipV="false" rot="0">
              <a:off x="0" y="0"/>
              <a:ext cx="2817604" cy="403990"/>
            </a:xfrm>
            <a:custGeom>
              <a:avLst/>
              <a:gdLst/>
              <a:ahLst/>
              <a:cxnLst/>
              <a:rect r="r" b="b" t="t" l="l"/>
              <a:pathLst>
                <a:path h="403990" w="2817604">
                  <a:moveTo>
                    <a:pt x="0" y="0"/>
                  </a:moveTo>
                  <a:lnTo>
                    <a:pt x="2817604" y="0"/>
                  </a:lnTo>
                  <a:lnTo>
                    <a:pt x="2817604" y="403990"/>
                  </a:lnTo>
                  <a:lnTo>
                    <a:pt x="0" y="403990"/>
                  </a:lnTo>
                  <a:close/>
                </a:path>
              </a:pathLst>
            </a:custGeom>
            <a:solidFill>
              <a:srgbClr val="034383"/>
            </a:solidFill>
          </p:spPr>
        </p:sp>
        <p:sp>
          <p:nvSpPr>
            <p:cNvPr name="TextBox 7" id="7"/>
            <p:cNvSpPr txBox="true"/>
            <p:nvPr/>
          </p:nvSpPr>
          <p:spPr>
            <a:xfrm>
              <a:off x="0" y="-38100"/>
              <a:ext cx="2817604" cy="442090"/>
            </a:xfrm>
            <a:prstGeom prst="rect">
              <a:avLst/>
            </a:prstGeom>
          </p:spPr>
          <p:txBody>
            <a:bodyPr anchor="ctr" rtlCol="false" tIns="50800" lIns="50800" bIns="50800" rIns="50800"/>
            <a:lstStyle/>
            <a:p>
              <a:pPr algn="ctr">
                <a:lnSpc>
                  <a:spcPts val="3295"/>
                </a:lnSpc>
              </a:pPr>
            </a:p>
          </p:txBody>
        </p:sp>
      </p:grpSp>
      <p:sp>
        <p:nvSpPr>
          <p:cNvPr name="Freeform 8" id="8"/>
          <p:cNvSpPr/>
          <p:nvPr/>
        </p:nvSpPr>
        <p:spPr>
          <a:xfrm flipH="false" flipV="false" rot="0">
            <a:off x="-47625" y="-16348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9" id="9"/>
          <p:cNvGrpSpPr/>
          <p:nvPr/>
        </p:nvGrpSpPr>
        <p:grpSpPr>
          <a:xfrm rot="0">
            <a:off x="10132079" y="1722652"/>
            <a:ext cx="3647498" cy="3730028"/>
            <a:chOff x="0" y="0"/>
            <a:chExt cx="655456" cy="670287"/>
          </a:xfrm>
        </p:grpSpPr>
        <p:sp>
          <p:nvSpPr>
            <p:cNvPr name="Freeform 10" id="10"/>
            <p:cNvSpPr/>
            <p:nvPr/>
          </p:nvSpPr>
          <p:spPr>
            <a:xfrm flipH="false" flipV="false" rot="0">
              <a:off x="0" y="0"/>
              <a:ext cx="655456" cy="670287"/>
            </a:xfrm>
            <a:custGeom>
              <a:avLst/>
              <a:gdLst/>
              <a:ahLst/>
              <a:cxnLst/>
              <a:rect r="r" b="b" t="t" l="l"/>
              <a:pathLst>
                <a:path h="670287" w="655456">
                  <a:moveTo>
                    <a:pt x="48818" y="0"/>
                  </a:moveTo>
                  <a:lnTo>
                    <a:pt x="606638" y="0"/>
                  </a:lnTo>
                  <a:cubicBezTo>
                    <a:pt x="633599" y="0"/>
                    <a:pt x="655456" y="21857"/>
                    <a:pt x="655456" y="48818"/>
                  </a:cubicBezTo>
                  <a:lnTo>
                    <a:pt x="655456" y="621469"/>
                  </a:lnTo>
                  <a:cubicBezTo>
                    <a:pt x="655456" y="648430"/>
                    <a:pt x="633599" y="670287"/>
                    <a:pt x="606638" y="670287"/>
                  </a:cubicBezTo>
                  <a:lnTo>
                    <a:pt x="48818" y="670287"/>
                  </a:lnTo>
                  <a:cubicBezTo>
                    <a:pt x="21857" y="670287"/>
                    <a:pt x="0" y="648430"/>
                    <a:pt x="0" y="621469"/>
                  </a:cubicBezTo>
                  <a:lnTo>
                    <a:pt x="0" y="48818"/>
                  </a:lnTo>
                  <a:cubicBezTo>
                    <a:pt x="0" y="21857"/>
                    <a:pt x="21857" y="0"/>
                    <a:pt x="48818" y="0"/>
                  </a:cubicBezTo>
                  <a:close/>
                </a:path>
              </a:pathLst>
            </a:custGeom>
            <a:blipFill>
              <a:blip r:embed="rId4"/>
              <a:stretch>
                <a:fillRect l="-355" t="0" r="-355" b="0"/>
              </a:stretch>
            </a:blipFill>
            <a:ln w="85725" cap="rnd">
              <a:solidFill>
                <a:srgbClr val="3985C4"/>
              </a:solidFill>
              <a:prstDash val="solid"/>
              <a:round/>
            </a:ln>
          </p:spPr>
        </p:sp>
      </p:grpSp>
      <p:grpSp>
        <p:nvGrpSpPr>
          <p:cNvPr name="Group 11" id="11"/>
          <p:cNvGrpSpPr/>
          <p:nvPr/>
        </p:nvGrpSpPr>
        <p:grpSpPr>
          <a:xfrm rot="0">
            <a:off x="4825340" y="6005597"/>
            <a:ext cx="4548575" cy="4092571"/>
            <a:chOff x="0" y="0"/>
            <a:chExt cx="704693" cy="634046"/>
          </a:xfrm>
        </p:grpSpPr>
        <p:sp>
          <p:nvSpPr>
            <p:cNvPr name="Freeform 12" id="12"/>
            <p:cNvSpPr/>
            <p:nvPr/>
          </p:nvSpPr>
          <p:spPr>
            <a:xfrm flipH="false" flipV="false" rot="0">
              <a:off x="0" y="0"/>
              <a:ext cx="704693" cy="634046"/>
            </a:xfrm>
            <a:custGeom>
              <a:avLst/>
              <a:gdLst/>
              <a:ahLst/>
              <a:cxnLst/>
              <a:rect r="r" b="b" t="t" l="l"/>
              <a:pathLst>
                <a:path h="634046" w="704693">
                  <a:moveTo>
                    <a:pt x="39147" y="0"/>
                  </a:moveTo>
                  <a:lnTo>
                    <a:pt x="665546" y="0"/>
                  </a:lnTo>
                  <a:cubicBezTo>
                    <a:pt x="675928" y="0"/>
                    <a:pt x="685886" y="4124"/>
                    <a:pt x="693227" y="11466"/>
                  </a:cubicBezTo>
                  <a:cubicBezTo>
                    <a:pt x="700569" y="18807"/>
                    <a:pt x="704693" y="28765"/>
                    <a:pt x="704693" y="39147"/>
                  </a:cubicBezTo>
                  <a:lnTo>
                    <a:pt x="704693" y="594899"/>
                  </a:lnTo>
                  <a:cubicBezTo>
                    <a:pt x="704693" y="605282"/>
                    <a:pt x="700569" y="615239"/>
                    <a:pt x="693227" y="622580"/>
                  </a:cubicBezTo>
                  <a:cubicBezTo>
                    <a:pt x="685886" y="629922"/>
                    <a:pt x="675928" y="634046"/>
                    <a:pt x="665546" y="634046"/>
                  </a:cubicBezTo>
                  <a:lnTo>
                    <a:pt x="39147" y="634046"/>
                  </a:lnTo>
                  <a:cubicBezTo>
                    <a:pt x="28765" y="634046"/>
                    <a:pt x="18807" y="629922"/>
                    <a:pt x="11466" y="622580"/>
                  </a:cubicBezTo>
                  <a:cubicBezTo>
                    <a:pt x="4124" y="615239"/>
                    <a:pt x="0" y="605282"/>
                    <a:pt x="0" y="594899"/>
                  </a:cubicBezTo>
                  <a:lnTo>
                    <a:pt x="0" y="39147"/>
                  </a:lnTo>
                  <a:cubicBezTo>
                    <a:pt x="0" y="28765"/>
                    <a:pt x="4124" y="18807"/>
                    <a:pt x="11466" y="11466"/>
                  </a:cubicBezTo>
                  <a:cubicBezTo>
                    <a:pt x="18807" y="4124"/>
                    <a:pt x="28765" y="0"/>
                    <a:pt x="39147" y="0"/>
                  </a:cubicBezTo>
                  <a:close/>
                </a:path>
              </a:pathLst>
            </a:custGeom>
            <a:blipFill>
              <a:blip r:embed="rId5"/>
              <a:stretch>
                <a:fillRect l="0" t="-4620" r="0" b="-4620"/>
              </a:stretch>
            </a:blipFill>
            <a:ln w="85725" cap="rnd">
              <a:solidFill>
                <a:srgbClr val="3985C4"/>
              </a:solidFill>
              <a:prstDash val="solid"/>
              <a:round/>
            </a:ln>
          </p:spPr>
        </p:sp>
      </p:grpSp>
      <p:grpSp>
        <p:nvGrpSpPr>
          <p:cNvPr name="Group 13" id="13"/>
          <p:cNvGrpSpPr/>
          <p:nvPr/>
        </p:nvGrpSpPr>
        <p:grpSpPr>
          <a:xfrm rot="0">
            <a:off x="5089434" y="1722652"/>
            <a:ext cx="4020386" cy="3968835"/>
            <a:chOff x="0" y="0"/>
            <a:chExt cx="722464" cy="713200"/>
          </a:xfrm>
        </p:grpSpPr>
        <p:sp>
          <p:nvSpPr>
            <p:cNvPr name="Freeform 14" id="14"/>
            <p:cNvSpPr/>
            <p:nvPr/>
          </p:nvSpPr>
          <p:spPr>
            <a:xfrm flipH="false" flipV="false" rot="0">
              <a:off x="0" y="0"/>
              <a:ext cx="722464" cy="713200"/>
            </a:xfrm>
            <a:custGeom>
              <a:avLst/>
              <a:gdLst/>
              <a:ahLst/>
              <a:cxnLst/>
              <a:rect r="r" b="b" t="t" l="l"/>
              <a:pathLst>
                <a:path h="713200" w="722464">
                  <a:moveTo>
                    <a:pt x="44290" y="0"/>
                  </a:moveTo>
                  <a:lnTo>
                    <a:pt x="678174" y="0"/>
                  </a:lnTo>
                  <a:cubicBezTo>
                    <a:pt x="689920" y="0"/>
                    <a:pt x="701186" y="4666"/>
                    <a:pt x="709492" y="12972"/>
                  </a:cubicBezTo>
                  <a:cubicBezTo>
                    <a:pt x="717798" y="21278"/>
                    <a:pt x="722464" y="32544"/>
                    <a:pt x="722464" y="44290"/>
                  </a:cubicBezTo>
                  <a:lnTo>
                    <a:pt x="722464" y="668910"/>
                  </a:lnTo>
                  <a:cubicBezTo>
                    <a:pt x="722464" y="693371"/>
                    <a:pt x="702635" y="713200"/>
                    <a:pt x="678174" y="713200"/>
                  </a:cubicBezTo>
                  <a:lnTo>
                    <a:pt x="44290" y="713200"/>
                  </a:lnTo>
                  <a:cubicBezTo>
                    <a:pt x="32544" y="713200"/>
                    <a:pt x="21278" y="708534"/>
                    <a:pt x="12972" y="700228"/>
                  </a:cubicBezTo>
                  <a:cubicBezTo>
                    <a:pt x="4666" y="691922"/>
                    <a:pt x="0" y="680656"/>
                    <a:pt x="0" y="668910"/>
                  </a:cubicBezTo>
                  <a:lnTo>
                    <a:pt x="0" y="44290"/>
                  </a:lnTo>
                  <a:cubicBezTo>
                    <a:pt x="0" y="32544"/>
                    <a:pt x="4666" y="21278"/>
                    <a:pt x="12972" y="12972"/>
                  </a:cubicBezTo>
                  <a:cubicBezTo>
                    <a:pt x="21278" y="4666"/>
                    <a:pt x="32544" y="0"/>
                    <a:pt x="44290" y="0"/>
                  </a:cubicBezTo>
                  <a:close/>
                </a:path>
              </a:pathLst>
            </a:custGeom>
            <a:blipFill>
              <a:blip r:embed="rId6"/>
              <a:stretch>
                <a:fillRect l="0" t="-1212" r="0" b="-1212"/>
              </a:stretch>
            </a:blipFill>
            <a:ln w="85725" cap="rnd">
              <a:solidFill>
                <a:srgbClr val="FBC613"/>
              </a:solidFill>
              <a:prstDash val="solid"/>
              <a:round/>
            </a:ln>
          </p:spPr>
        </p:sp>
      </p:grpSp>
      <p:grpSp>
        <p:nvGrpSpPr>
          <p:cNvPr name="Group 15" id="15"/>
          <p:cNvGrpSpPr/>
          <p:nvPr/>
        </p:nvGrpSpPr>
        <p:grpSpPr>
          <a:xfrm rot="0">
            <a:off x="9454945" y="6005597"/>
            <a:ext cx="4548575" cy="4092571"/>
            <a:chOff x="0" y="0"/>
            <a:chExt cx="704693" cy="634046"/>
          </a:xfrm>
        </p:grpSpPr>
        <p:sp>
          <p:nvSpPr>
            <p:cNvPr name="Freeform 16" id="16"/>
            <p:cNvSpPr/>
            <p:nvPr/>
          </p:nvSpPr>
          <p:spPr>
            <a:xfrm flipH="false" flipV="false" rot="0">
              <a:off x="0" y="0"/>
              <a:ext cx="704693" cy="634046"/>
            </a:xfrm>
            <a:custGeom>
              <a:avLst/>
              <a:gdLst/>
              <a:ahLst/>
              <a:cxnLst/>
              <a:rect r="r" b="b" t="t" l="l"/>
              <a:pathLst>
                <a:path h="634046" w="704693">
                  <a:moveTo>
                    <a:pt x="39147" y="0"/>
                  </a:moveTo>
                  <a:lnTo>
                    <a:pt x="665546" y="0"/>
                  </a:lnTo>
                  <a:cubicBezTo>
                    <a:pt x="675928" y="0"/>
                    <a:pt x="685886" y="4124"/>
                    <a:pt x="693227" y="11466"/>
                  </a:cubicBezTo>
                  <a:cubicBezTo>
                    <a:pt x="700569" y="18807"/>
                    <a:pt x="704693" y="28765"/>
                    <a:pt x="704693" y="39147"/>
                  </a:cubicBezTo>
                  <a:lnTo>
                    <a:pt x="704693" y="594899"/>
                  </a:lnTo>
                  <a:cubicBezTo>
                    <a:pt x="704693" y="605282"/>
                    <a:pt x="700569" y="615239"/>
                    <a:pt x="693227" y="622580"/>
                  </a:cubicBezTo>
                  <a:cubicBezTo>
                    <a:pt x="685886" y="629922"/>
                    <a:pt x="675928" y="634046"/>
                    <a:pt x="665546" y="634046"/>
                  </a:cubicBezTo>
                  <a:lnTo>
                    <a:pt x="39147" y="634046"/>
                  </a:lnTo>
                  <a:cubicBezTo>
                    <a:pt x="28765" y="634046"/>
                    <a:pt x="18807" y="629922"/>
                    <a:pt x="11466" y="622580"/>
                  </a:cubicBezTo>
                  <a:cubicBezTo>
                    <a:pt x="4124" y="615239"/>
                    <a:pt x="0" y="605282"/>
                    <a:pt x="0" y="594899"/>
                  </a:cubicBezTo>
                  <a:lnTo>
                    <a:pt x="0" y="39147"/>
                  </a:lnTo>
                  <a:cubicBezTo>
                    <a:pt x="0" y="28765"/>
                    <a:pt x="4124" y="18807"/>
                    <a:pt x="11466" y="11466"/>
                  </a:cubicBezTo>
                  <a:cubicBezTo>
                    <a:pt x="18807" y="4124"/>
                    <a:pt x="28765" y="0"/>
                    <a:pt x="39147" y="0"/>
                  </a:cubicBezTo>
                  <a:close/>
                </a:path>
              </a:pathLst>
            </a:custGeom>
            <a:blipFill>
              <a:blip r:embed="rId7"/>
              <a:stretch>
                <a:fillRect l="0" t="-5285" r="0" b="-5285"/>
              </a:stretch>
            </a:blipFill>
            <a:ln w="85725" cap="rnd">
              <a:solidFill>
                <a:srgbClr val="FBC613"/>
              </a:solidFill>
              <a:prstDash val="solid"/>
              <a:round/>
            </a:ln>
          </p:spPr>
        </p:sp>
      </p:grpSp>
      <p:grpSp>
        <p:nvGrpSpPr>
          <p:cNvPr name="Group 17" id="17"/>
          <p:cNvGrpSpPr/>
          <p:nvPr/>
        </p:nvGrpSpPr>
        <p:grpSpPr>
          <a:xfrm rot="0">
            <a:off x="7570496" y="3792699"/>
            <a:ext cx="4385332" cy="3815374"/>
            <a:chOff x="0" y="0"/>
            <a:chExt cx="679403" cy="591101"/>
          </a:xfrm>
        </p:grpSpPr>
        <p:sp>
          <p:nvSpPr>
            <p:cNvPr name="Freeform 18" id="18"/>
            <p:cNvSpPr/>
            <p:nvPr/>
          </p:nvSpPr>
          <p:spPr>
            <a:xfrm flipH="false" flipV="false" rot="0">
              <a:off x="0" y="0"/>
              <a:ext cx="679403" cy="591101"/>
            </a:xfrm>
            <a:custGeom>
              <a:avLst/>
              <a:gdLst/>
              <a:ahLst/>
              <a:cxnLst/>
              <a:rect r="r" b="b" t="t" l="l"/>
              <a:pathLst>
                <a:path h="591101" w="679403">
                  <a:moveTo>
                    <a:pt x="339701" y="0"/>
                  </a:moveTo>
                  <a:cubicBezTo>
                    <a:pt x="152089" y="0"/>
                    <a:pt x="0" y="132323"/>
                    <a:pt x="0" y="295551"/>
                  </a:cubicBezTo>
                  <a:cubicBezTo>
                    <a:pt x="0" y="458779"/>
                    <a:pt x="152089" y="591101"/>
                    <a:pt x="339701" y="591101"/>
                  </a:cubicBezTo>
                  <a:cubicBezTo>
                    <a:pt x="527313" y="591101"/>
                    <a:pt x="679403" y="458779"/>
                    <a:pt x="679403" y="295551"/>
                  </a:cubicBezTo>
                  <a:cubicBezTo>
                    <a:pt x="679403" y="132323"/>
                    <a:pt x="527313" y="0"/>
                    <a:pt x="339701" y="0"/>
                  </a:cubicBezTo>
                  <a:close/>
                </a:path>
              </a:pathLst>
            </a:custGeom>
            <a:blipFill>
              <a:blip r:embed="rId8"/>
              <a:stretch>
                <a:fillRect l="0" t="-26625" r="0" b="-26625"/>
              </a:stretch>
            </a:blipFill>
            <a:ln w="76200" cap="sq">
              <a:solidFill>
                <a:srgbClr val="FF914D"/>
              </a:solidFill>
              <a:prstDash val="solid"/>
              <a:miter/>
            </a:ln>
          </p:spPr>
        </p:sp>
      </p:grpSp>
      <p:grpSp>
        <p:nvGrpSpPr>
          <p:cNvPr name="Group 19" id="19"/>
          <p:cNvGrpSpPr/>
          <p:nvPr/>
        </p:nvGrpSpPr>
        <p:grpSpPr>
          <a:xfrm rot="0">
            <a:off x="14089244" y="6005597"/>
            <a:ext cx="4018908" cy="4092571"/>
            <a:chOff x="0" y="0"/>
            <a:chExt cx="622634" cy="634046"/>
          </a:xfrm>
        </p:grpSpPr>
        <p:sp>
          <p:nvSpPr>
            <p:cNvPr name="Freeform 20" id="20"/>
            <p:cNvSpPr/>
            <p:nvPr/>
          </p:nvSpPr>
          <p:spPr>
            <a:xfrm flipH="false" flipV="false" rot="0">
              <a:off x="0" y="0"/>
              <a:ext cx="622634" cy="634046"/>
            </a:xfrm>
            <a:custGeom>
              <a:avLst/>
              <a:gdLst/>
              <a:ahLst/>
              <a:cxnLst/>
              <a:rect r="r" b="b" t="t" l="l"/>
              <a:pathLst>
                <a:path h="634046" w="622634">
                  <a:moveTo>
                    <a:pt x="44307" y="0"/>
                  </a:moveTo>
                  <a:lnTo>
                    <a:pt x="578327" y="0"/>
                  </a:lnTo>
                  <a:cubicBezTo>
                    <a:pt x="590078" y="0"/>
                    <a:pt x="601348" y="4668"/>
                    <a:pt x="609657" y="12977"/>
                  </a:cubicBezTo>
                  <a:cubicBezTo>
                    <a:pt x="617966" y="21286"/>
                    <a:pt x="622634" y="32556"/>
                    <a:pt x="622634" y="44307"/>
                  </a:cubicBezTo>
                  <a:lnTo>
                    <a:pt x="622634" y="589740"/>
                  </a:lnTo>
                  <a:cubicBezTo>
                    <a:pt x="622634" y="614210"/>
                    <a:pt x="602797" y="634046"/>
                    <a:pt x="578327" y="634046"/>
                  </a:cubicBezTo>
                  <a:lnTo>
                    <a:pt x="44307" y="634046"/>
                  </a:lnTo>
                  <a:cubicBezTo>
                    <a:pt x="19837" y="634046"/>
                    <a:pt x="0" y="614210"/>
                    <a:pt x="0" y="589740"/>
                  </a:cubicBezTo>
                  <a:lnTo>
                    <a:pt x="0" y="44307"/>
                  </a:lnTo>
                  <a:cubicBezTo>
                    <a:pt x="0" y="19837"/>
                    <a:pt x="19837" y="0"/>
                    <a:pt x="44307" y="0"/>
                  </a:cubicBezTo>
                  <a:close/>
                </a:path>
              </a:pathLst>
            </a:custGeom>
            <a:blipFill>
              <a:blip r:embed="rId9"/>
              <a:stretch>
                <a:fillRect l="-11173" t="0" r="-11173" b="0"/>
              </a:stretch>
            </a:blipFill>
            <a:ln w="85725" cap="rnd">
              <a:solidFill>
                <a:srgbClr val="3985C4"/>
              </a:solidFill>
              <a:prstDash val="solid"/>
              <a:round/>
            </a:ln>
          </p:spPr>
        </p:sp>
      </p:grpSp>
      <p:grpSp>
        <p:nvGrpSpPr>
          <p:cNvPr name="Group 21" id="21"/>
          <p:cNvGrpSpPr/>
          <p:nvPr/>
        </p:nvGrpSpPr>
        <p:grpSpPr>
          <a:xfrm rot="0">
            <a:off x="14003519" y="1893911"/>
            <a:ext cx="4031650" cy="3797575"/>
            <a:chOff x="0" y="0"/>
            <a:chExt cx="624608" cy="588344"/>
          </a:xfrm>
        </p:grpSpPr>
        <p:sp>
          <p:nvSpPr>
            <p:cNvPr name="Freeform 22" id="22"/>
            <p:cNvSpPr/>
            <p:nvPr/>
          </p:nvSpPr>
          <p:spPr>
            <a:xfrm flipH="false" flipV="false" rot="0">
              <a:off x="0" y="0"/>
              <a:ext cx="624608" cy="588344"/>
            </a:xfrm>
            <a:custGeom>
              <a:avLst/>
              <a:gdLst/>
              <a:ahLst/>
              <a:cxnLst/>
              <a:rect r="r" b="b" t="t" l="l"/>
              <a:pathLst>
                <a:path h="588344" w="624608">
                  <a:moveTo>
                    <a:pt x="44167" y="0"/>
                  </a:moveTo>
                  <a:lnTo>
                    <a:pt x="580442" y="0"/>
                  </a:lnTo>
                  <a:cubicBezTo>
                    <a:pt x="604834" y="0"/>
                    <a:pt x="624608" y="19774"/>
                    <a:pt x="624608" y="44167"/>
                  </a:cubicBezTo>
                  <a:lnTo>
                    <a:pt x="624608" y="544177"/>
                  </a:lnTo>
                  <a:cubicBezTo>
                    <a:pt x="624608" y="568570"/>
                    <a:pt x="604834" y="588344"/>
                    <a:pt x="580442" y="588344"/>
                  </a:cubicBezTo>
                  <a:lnTo>
                    <a:pt x="44167" y="588344"/>
                  </a:lnTo>
                  <a:cubicBezTo>
                    <a:pt x="19774" y="588344"/>
                    <a:pt x="0" y="568570"/>
                    <a:pt x="0" y="544177"/>
                  </a:cubicBezTo>
                  <a:lnTo>
                    <a:pt x="0" y="44167"/>
                  </a:lnTo>
                  <a:cubicBezTo>
                    <a:pt x="0" y="19774"/>
                    <a:pt x="19774" y="0"/>
                    <a:pt x="44167" y="0"/>
                  </a:cubicBezTo>
                  <a:close/>
                </a:path>
              </a:pathLst>
            </a:custGeom>
            <a:blipFill>
              <a:blip r:embed="rId10"/>
              <a:stretch>
                <a:fillRect l="-9559" t="0" r="-9559" b="0"/>
              </a:stretch>
            </a:blipFill>
            <a:ln w="85725" cap="rnd">
              <a:solidFill>
                <a:srgbClr val="FBC613"/>
              </a:solidFill>
              <a:prstDash val="solid"/>
              <a:round/>
            </a:ln>
          </p:spPr>
        </p:sp>
      </p:grpSp>
      <p:grpSp>
        <p:nvGrpSpPr>
          <p:cNvPr name="Group 23" id="23"/>
          <p:cNvGrpSpPr/>
          <p:nvPr/>
        </p:nvGrpSpPr>
        <p:grpSpPr>
          <a:xfrm rot="0">
            <a:off x="747324" y="2016650"/>
            <a:ext cx="4113510" cy="3869323"/>
            <a:chOff x="0" y="0"/>
            <a:chExt cx="637290" cy="599459"/>
          </a:xfrm>
        </p:grpSpPr>
        <p:sp>
          <p:nvSpPr>
            <p:cNvPr name="Freeform 24" id="24"/>
            <p:cNvSpPr/>
            <p:nvPr/>
          </p:nvSpPr>
          <p:spPr>
            <a:xfrm flipH="false" flipV="false" rot="0">
              <a:off x="0" y="0"/>
              <a:ext cx="637290" cy="599459"/>
            </a:xfrm>
            <a:custGeom>
              <a:avLst/>
              <a:gdLst/>
              <a:ahLst/>
              <a:cxnLst/>
              <a:rect r="r" b="b" t="t" l="l"/>
              <a:pathLst>
                <a:path h="599459" w="637290">
                  <a:moveTo>
                    <a:pt x="43288" y="0"/>
                  </a:moveTo>
                  <a:lnTo>
                    <a:pt x="594003" y="0"/>
                  </a:lnTo>
                  <a:cubicBezTo>
                    <a:pt x="617910" y="0"/>
                    <a:pt x="637290" y="19381"/>
                    <a:pt x="637290" y="43288"/>
                  </a:cubicBezTo>
                  <a:lnTo>
                    <a:pt x="637290" y="556172"/>
                  </a:lnTo>
                  <a:cubicBezTo>
                    <a:pt x="637290" y="567652"/>
                    <a:pt x="632730" y="578663"/>
                    <a:pt x="624612" y="586781"/>
                  </a:cubicBezTo>
                  <a:cubicBezTo>
                    <a:pt x="616494" y="594899"/>
                    <a:pt x="605483" y="599459"/>
                    <a:pt x="594003" y="599459"/>
                  </a:cubicBezTo>
                  <a:lnTo>
                    <a:pt x="43288" y="599459"/>
                  </a:lnTo>
                  <a:cubicBezTo>
                    <a:pt x="19381" y="599459"/>
                    <a:pt x="0" y="580079"/>
                    <a:pt x="0" y="556172"/>
                  </a:cubicBezTo>
                  <a:lnTo>
                    <a:pt x="0" y="43288"/>
                  </a:lnTo>
                  <a:cubicBezTo>
                    <a:pt x="0" y="31807"/>
                    <a:pt x="4561" y="20797"/>
                    <a:pt x="12679" y="12679"/>
                  </a:cubicBezTo>
                  <a:cubicBezTo>
                    <a:pt x="20797" y="4561"/>
                    <a:pt x="31807" y="0"/>
                    <a:pt x="43288" y="0"/>
                  </a:cubicBezTo>
                  <a:close/>
                </a:path>
              </a:pathLst>
            </a:custGeom>
            <a:blipFill>
              <a:blip r:embed="rId11"/>
              <a:stretch>
                <a:fillRect l="0" t="-3155" r="0" b="-3155"/>
              </a:stretch>
            </a:blipFill>
            <a:ln w="85725" cap="rnd">
              <a:solidFill>
                <a:srgbClr val="3985C4"/>
              </a:solidFill>
              <a:prstDash val="solid"/>
              <a:round/>
            </a:ln>
          </p:spPr>
        </p:sp>
      </p:grpSp>
      <p:grpSp>
        <p:nvGrpSpPr>
          <p:cNvPr name="Group 25" id="25"/>
          <p:cNvGrpSpPr/>
          <p:nvPr/>
        </p:nvGrpSpPr>
        <p:grpSpPr>
          <a:xfrm rot="0">
            <a:off x="580872" y="6164210"/>
            <a:ext cx="4158743" cy="3933959"/>
            <a:chOff x="0" y="0"/>
            <a:chExt cx="644298" cy="609473"/>
          </a:xfrm>
        </p:grpSpPr>
        <p:sp>
          <p:nvSpPr>
            <p:cNvPr name="Freeform 26" id="26"/>
            <p:cNvSpPr/>
            <p:nvPr/>
          </p:nvSpPr>
          <p:spPr>
            <a:xfrm flipH="false" flipV="false" rot="0">
              <a:off x="0" y="0"/>
              <a:ext cx="644298" cy="609473"/>
            </a:xfrm>
            <a:custGeom>
              <a:avLst/>
              <a:gdLst/>
              <a:ahLst/>
              <a:cxnLst/>
              <a:rect r="r" b="b" t="t" l="l"/>
              <a:pathLst>
                <a:path h="609473" w="644298">
                  <a:moveTo>
                    <a:pt x="42817" y="0"/>
                  </a:moveTo>
                  <a:lnTo>
                    <a:pt x="601481" y="0"/>
                  </a:lnTo>
                  <a:cubicBezTo>
                    <a:pt x="612837" y="0"/>
                    <a:pt x="623728" y="4511"/>
                    <a:pt x="631757" y="12541"/>
                  </a:cubicBezTo>
                  <a:cubicBezTo>
                    <a:pt x="639787" y="20570"/>
                    <a:pt x="644298" y="31461"/>
                    <a:pt x="644298" y="42817"/>
                  </a:cubicBezTo>
                  <a:lnTo>
                    <a:pt x="644298" y="566656"/>
                  </a:lnTo>
                  <a:cubicBezTo>
                    <a:pt x="644298" y="590303"/>
                    <a:pt x="625128" y="609473"/>
                    <a:pt x="601481" y="609473"/>
                  </a:cubicBezTo>
                  <a:lnTo>
                    <a:pt x="42817" y="609473"/>
                  </a:lnTo>
                  <a:cubicBezTo>
                    <a:pt x="19170" y="609473"/>
                    <a:pt x="0" y="590303"/>
                    <a:pt x="0" y="566656"/>
                  </a:cubicBezTo>
                  <a:lnTo>
                    <a:pt x="0" y="42817"/>
                  </a:lnTo>
                  <a:cubicBezTo>
                    <a:pt x="0" y="19170"/>
                    <a:pt x="19170" y="0"/>
                    <a:pt x="42817" y="0"/>
                  </a:cubicBezTo>
                  <a:close/>
                </a:path>
              </a:pathLst>
            </a:custGeom>
            <a:blipFill>
              <a:blip r:embed="rId12"/>
              <a:stretch>
                <a:fillRect l="-7118" t="0" r="-7118" b="0"/>
              </a:stretch>
            </a:blipFill>
            <a:ln w="85725" cap="rnd">
              <a:solidFill>
                <a:srgbClr val="FBC613"/>
              </a:solidFill>
              <a:prstDash val="solid"/>
              <a:round/>
            </a:ln>
          </p:spPr>
        </p:sp>
      </p:grpSp>
      <p:sp>
        <p:nvSpPr>
          <p:cNvPr name="TextBox 27" id="27"/>
          <p:cNvSpPr txBox="true"/>
          <p:nvPr/>
        </p:nvSpPr>
        <p:spPr>
          <a:xfrm rot="0">
            <a:off x="5197486" y="872109"/>
            <a:ext cx="9131352" cy="949325"/>
          </a:xfrm>
          <a:prstGeom prst="rect">
            <a:avLst/>
          </a:prstGeom>
        </p:spPr>
        <p:txBody>
          <a:bodyPr anchor="t" rtlCol="false" tIns="0" lIns="0" bIns="0" rIns="0">
            <a:spAutoFit/>
          </a:bodyPr>
          <a:lstStyle/>
          <a:p>
            <a:pPr algn="l">
              <a:lnSpc>
                <a:spcPts val="7150"/>
              </a:lnSpc>
            </a:pPr>
            <a:r>
              <a:rPr lang="en-US" sz="6500" b="true">
                <a:solidFill>
                  <a:srgbClr val="034383"/>
                </a:solidFill>
                <a:latin typeface="Ubuntu Bold"/>
                <a:ea typeface="Ubuntu Bold"/>
                <a:cs typeface="Ubuntu Bold"/>
                <a:sym typeface="Ubuntu Bold"/>
              </a:rPr>
              <a:t>РОБОТА ПЕДАГОГІВ</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09775" y="1221356"/>
            <a:ext cx="15577532" cy="1006294"/>
          </a:xfrm>
          <a:prstGeom prst="rect">
            <a:avLst/>
          </a:prstGeom>
        </p:spPr>
        <p:txBody>
          <a:bodyPr anchor="t" rtlCol="false" tIns="0" lIns="0" bIns="0" rIns="0">
            <a:spAutoFit/>
          </a:bodyPr>
          <a:lstStyle/>
          <a:p>
            <a:pPr algn="ctr">
              <a:lnSpc>
                <a:spcPts val="3834"/>
              </a:lnSpc>
            </a:pPr>
            <a:r>
              <a:rPr lang="en-US" b="true" sz="3485">
                <a:solidFill>
                  <a:srgbClr val="034383"/>
                </a:solidFill>
                <a:latin typeface="Ubuntu Bold"/>
                <a:ea typeface="Ubuntu Bold"/>
                <a:cs typeface="Ubuntu Bold"/>
                <a:sym typeface="Ubuntu Bold"/>
              </a:rPr>
              <a:t> ЗАХОДИ ЩОДО ЗМІЦНЕННЯ ТА МОДЕРНІЗАЦІЇ  МАТЕРІАЛЬНО-ТЕХНІЧНОЇ БАЗИ ОРГАНІЗАЦІЇ ОСВІТНЬОГО ПРОЦЕСУ</a:t>
            </a:r>
          </a:p>
        </p:txBody>
      </p:sp>
      <p:grpSp>
        <p:nvGrpSpPr>
          <p:cNvPr name="Group 3" id="3"/>
          <p:cNvGrpSpPr/>
          <p:nvPr/>
        </p:nvGrpSpPr>
        <p:grpSpPr>
          <a:xfrm rot="0">
            <a:off x="2764867" y="-699889"/>
            <a:ext cx="16931738" cy="1533898"/>
            <a:chOff x="0" y="0"/>
            <a:chExt cx="4459388" cy="403990"/>
          </a:xfrm>
        </p:grpSpPr>
        <p:sp>
          <p:nvSpPr>
            <p:cNvPr name="Freeform 4" id="4"/>
            <p:cNvSpPr/>
            <p:nvPr/>
          </p:nvSpPr>
          <p:spPr>
            <a:xfrm flipH="false" flipV="false" rot="0">
              <a:off x="0" y="0"/>
              <a:ext cx="4459388" cy="403990"/>
            </a:xfrm>
            <a:custGeom>
              <a:avLst/>
              <a:gdLst/>
              <a:ahLst/>
              <a:cxnLst/>
              <a:rect r="r" b="b" t="t" l="l"/>
              <a:pathLst>
                <a:path h="403990" w="4459388">
                  <a:moveTo>
                    <a:pt x="0" y="0"/>
                  </a:moveTo>
                  <a:lnTo>
                    <a:pt x="4459388" y="0"/>
                  </a:lnTo>
                  <a:lnTo>
                    <a:pt x="4459388" y="403990"/>
                  </a:lnTo>
                  <a:lnTo>
                    <a:pt x="0" y="403990"/>
                  </a:lnTo>
                  <a:close/>
                </a:path>
              </a:pathLst>
            </a:custGeom>
            <a:solidFill>
              <a:srgbClr val="034383"/>
            </a:solidFill>
          </p:spPr>
        </p:sp>
        <p:sp>
          <p:nvSpPr>
            <p:cNvPr name="TextBox 5" id="5"/>
            <p:cNvSpPr txBox="true"/>
            <p:nvPr/>
          </p:nvSpPr>
          <p:spPr>
            <a:xfrm>
              <a:off x="0" y="-38100"/>
              <a:ext cx="4459388" cy="442090"/>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5400000">
            <a:off x="-5015057" y="4582096"/>
            <a:ext cx="10698089" cy="1533898"/>
            <a:chOff x="0" y="0"/>
            <a:chExt cx="2817604" cy="403990"/>
          </a:xfrm>
        </p:grpSpPr>
        <p:sp>
          <p:nvSpPr>
            <p:cNvPr name="Freeform 7" id="7"/>
            <p:cNvSpPr/>
            <p:nvPr/>
          </p:nvSpPr>
          <p:spPr>
            <a:xfrm flipH="false" flipV="false" rot="0">
              <a:off x="0" y="0"/>
              <a:ext cx="2817604" cy="403990"/>
            </a:xfrm>
            <a:custGeom>
              <a:avLst/>
              <a:gdLst/>
              <a:ahLst/>
              <a:cxnLst/>
              <a:rect r="r" b="b" t="t" l="l"/>
              <a:pathLst>
                <a:path h="403990" w="2817604">
                  <a:moveTo>
                    <a:pt x="0" y="0"/>
                  </a:moveTo>
                  <a:lnTo>
                    <a:pt x="2817604" y="0"/>
                  </a:lnTo>
                  <a:lnTo>
                    <a:pt x="2817604" y="403990"/>
                  </a:lnTo>
                  <a:lnTo>
                    <a:pt x="0" y="403990"/>
                  </a:lnTo>
                  <a:close/>
                </a:path>
              </a:pathLst>
            </a:custGeom>
            <a:solidFill>
              <a:srgbClr val="034383"/>
            </a:solidFill>
          </p:spPr>
        </p:sp>
        <p:sp>
          <p:nvSpPr>
            <p:cNvPr name="TextBox 8" id="8"/>
            <p:cNvSpPr txBox="true"/>
            <p:nvPr/>
          </p:nvSpPr>
          <p:spPr>
            <a:xfrm>
              <a:off x="0" y="-38100"/>
              <a:ext cx="2817604" cy="442090"/>
            </a:xfrm>
            <a:prstGeom prst="rect">
              <a:avLst/>
            </a:prstGeom>
          </p:spPr>
          <p:txBody>
            <a:bodyPr anchor="ctr" rtlCol="false" tIns="50800" lIns="50800" bIns="50800" rIns="50800"/>
            <a:lstStyle/>
            <a:p>
              <a:pPr algn="ctr">
                <a:lnSpc>
                  <a:spcPts val="3295"/>
                </a:lnSpc>
              </a:pPr>
            </a:p>
          </p:txBody>
        </p:sp>
      </p:grpSp>
      <p:sp>
        <p:nvSpPr>
          <p:cNvPr name="Freeform 9" id="9"/>
          <p:cNvSpPr/>
          <p:nvPr/>
        </p:nvSpPr>
        <p:spPr>
          <a:xfrm flipH="false" flipV="false" rot="0">
            <a:off x="-47625" y="-16348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0" id="10"/>
          <p:cNvSpPr txBox="true"/>
          <p:nvPr/>
        </p:nvSpPr>
        <p:spPr>
          <a:xfrm rot="0">
            <a:off x="1490041" y="2567373"/>
            <a:ext cx="11653601" cy="7236460"/>
          </a:xfrm>
          <a:prstGeom prst="rect">
            <a:avLst/>
          </a:prstGeom>
        </p:spPr>
        <p:txBody>
          <a:bodyPr anchor="t" rtlCol="false" tIns="0" lIns="0" bIns="0" rIns="0">
            <a:spAutoFit/>
          </a:bodyPr>
          <a:lstStyle/>
          <a:p>
            <a:pPr algn="just">
              <a:lnSpc>
                <a:spcPts val="3359"/>
              </a:lnSpc>
            </a:pPr>
            <a:r>
              <a:rPr lang="en-US" sz="2399" b="true">
                <a:solidFill>
                  <a:srgbClr val="0D1D29"/>
                </a:solidFill>
                <a:latin typeface="Open Sans 1 Bold"/>
                <a:ea typeface="Open Sans 1 Bold"/>
                <a:cs typeface="Open Sans 1 Bold"/>
                <a:sym typeface="Open Sans 1 Bold"/>
              </a:rPr>
              <a:t> В рамках підготовки до 2025-2026 навчального року спільними зусиллями адміністрації та працівників закладу дошкільної освіти вдалося:</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a:t>
            </a:r>
            <a:r>
              <a:rPr lang="en-US" b="true" sz="2299">
                <a:solidFill>
                  <a:srgbClr val="0D1D29"/>
                </a:solidFill>
                <a:latin typeface="Open Sans 1 Bold"/>
                <a:ea typeface="Open Sans 1 Bold"/>
                <a:cs typeface="Open Sans 1 Bold"/>
                <a:sym typeface="Open Sans 1 Bold"/>
              </a:rPr>
              <a:t>оведено поточний ремонт загального коридору першого поверху;</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виконано фарбування павільйонів та спортивно-ігрових споруд на дитячих майданчиках;</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проведено поточний ремонт і фарбування трьох групових приміщень;</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придбано канцелярське приладдя;</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здійснено технічне обслуговування та ремонт оргтехніки (заправка і ремонт принтерів);</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проведено перезарядку та технічне діагностування вогнегасників;</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забезпечено технічне обслуговування систем протипожежного захисту та засобів тривожної сигналізації;</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проведено перевірку технічного стану електрообладнання, вимірювання опору ізоляції електромереж та контуру заземлення;</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придбано пральні, мийні та дезінфекційні засоби;</a:t>
            </a:r>
          </a:p>
          <a:p>
            <a:pPr algn="just" marL="496569" indent="-248284" lvl="1">
              <a:lnSpc>
                <a:spcPts val="3219"/>
              </a:lnSpc>
              <a:buFont typeface="Arial"/>
              <a:buChar char="•"/>
            </a:pPr>
            <a:r>
              <a:rPr lang="en-US" b="true" sz="2299">
                <a:solidFill>
                  <a:srgbClr val="0D1D29"/>
                </a:solidFill>
                <a:latin typeface="Open Sans 1 Bold"/>
                <a:ea typeface="Open Sans 1 Bold"/>
                <a:cs typeface="Open Sans 1 Bold"/>
                <a:sym typeface="Open Sans 1 Bold"/>
              </a:rPr>
              <a:t>придбано господарський інвентар для забезпечення роботи технічного персоналу закладу.</a:t>
            </a:r>
          </a:p>
        </p:txBody>
      </p:sp>
      <p:grpSp>
        <p:nvGrpSpPr>
          <p:cNvPr name="Group 11" id="11"/>
          <p:cNvGrpSpPr/>
          <p:nvPr/>
        </p:nvGrpSpPr>
        <p:grpSpPr>
          <a:xfrm rot="0">
            <a:off x="13532746" y="2605473"/>
            <a:ext cx="4679897" cy="7044829"/>
            <a:chOff x="0" y="0"/>
            <a:chExt cx="725039" cy="1091428"/>
          </a:xfrm>
        </p:grpSpPr>
        <p:sp>
          <p:nvSpPr>
            <p:cNvPr name="Freeform 12" id="12"/>
            <p:cNvSpPr/>
            <p:nvPr/>
          </p:nvSpPr>
          <p:spPr>
            <a:xfrm flipH="false" flipV="false" rot="0">
              <a:off x="0" y="0"/>
              <a:ext cx="725039" cy="1091428"/>
            </a:xfrm>
            <a:custGeom>
              <a:avLst/>
              <a:gdLst/>
              <a:ahLst/>
              <a:cxnLst/>
              <a:rect r="r" b="b" t="t" l="l"/>
              <a:pathLst>
                <a:path h="1091428" w="725039">
                  <a:moveTo>
                    <a:pt x="38049" y="0"/>
                  </a:moveTo>
                  <a:lnTo>
                    <a:pt x="686990" y="0"/>
                  </a:lnTo>
                  <a:cubicBezTo>
                    <a:pt x="697081" y="0"/>
                    <a:pt x="706759" y="4009"/>
                    <a:pt x="713894" y="11144"/>
                  </a:cubicBezTo>
                  <a:cubicBezTo>
                    <a:pt x="721030" y="18280"/>
                    <a:pt x="725039" y="27958"/>
                    <a:pt x="725039" y="38049"/>
                  </a:cubicBezTo>
                  <a:lnTo>
                    <a:pt x="725039" y="1053380"/>
                  </a:lnTo>
                  <a:cubicBezTo>
                    <a:pt x="725039" y="1063471"/>
                    <a:pt x="721030" y="1073149"/>
                    <a:pt x="713894" y="1080284"/>
                  </a:cubicBezTo>
                  <a:cubicBezTo>
                    <a:pt x="706759" y="1087420"/>
                    <a:pt x="697081" y="1091428"/>
                    <a:pt x="686990" y="1091428"/>
                  </a:cubicBezTo>
                  <a:lnTo>
                    <a:pt x="38049" y="1091428"/>
                  </a:lnTo>
                  <a:cubicBezTo>
                    <a:pt x="27958" y="1091428"/>
                    <a:pt x="18280" y="1087420"/>
                    <a:pt x="11144" y="1080284"/>
                  </a:cubicBezTo>
                  <a:cubicBezTo>
                    <a:pt x="4009" y="1073149"/>
                    <a:pt x="0" y="1063471"/>
                    <a:pt x="0" y="1053380"/>
                  </a:cubicBezTo>
                  <a:lnTo>
                    <a:pt x="0" y="38049"/>
                  </a:lnTo>
                  <a:cubicBezTo>
                    <a:pt x="0" y="27958"/>
                    <a:pt x="4009" y="18280"/>
                    <a:pt x="11144" y="11144"/>
                  </a:cubicBezTo>
                  <a:cubicBezTo>
                    <a:pt x="18280" y="4009"/>
                    <a:pt x="27958" y="0"/>
                    <a:pt x="38049" y="0"/>
                  </a:cubicBezTo>
                  <a:close/>
                </a:path>
              </a:pathLst>
            </a:custGeom>
            <a:blipFill>
              <a:blip r:embed="rId4"/>
              <a:stretch>
                <a:fillRect l="0" t="-2112" r="0" b="-2112"/>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09775" y="1152639"/>
            <a:ext cx="15577532" cy="1492069"/>
          </a:xfrm>
          <a:prstGeom prst="rect">
            <a:avLst/>
          </a:prstGeom>
        </p:spPr>
        <p:txBody>
          <a:bodyPr anchor="t" rtlCol="false" tIns="0" lIns="0" bIns="0" rIns="0">
            <a:spAutoFit/>
          </a:bodyPr>
          <a:lstStyle/>
          <a:p>
            <a:pPr algn="ctr">
              <a:lnSpc>
                <a:spcPts val="3834"/>
              </a:lnSpc>
            </a:pPr>
            <a:r>
              <a:rPr lang="en-US" b="true" sz="3485">
                <a:solidFill>
                  <a:srgbClr val="034383"/>
                </a:solidFill>
                <a:latin typeface="Ubuntu Bold"/>
                <a:ea typeface="Ubuntu Bold"/>
                <a:cs typeface="Ubuntu Bold"/>
                <a:sym typeface="Ubuntu Bold"/>
              </a:rPr>
              <a:t>ВИКОРИСТАННЯ КОШТОРИСНИХ ПРИЗНАЧЕНЬ ЗАГАЛЬНОГО ТА СПЕЦІАЛЬНОГО ФОНДІВ БЮДЖЕТУ ЗАКЛАДОМ ДОШКІЛЬНОЇ ОСВІТИ</a:t>
            </a:r>
          </a:p>
        </p:txBody>
      </p:sp>
      <p:grpSp>
        <p:nvGrpSpPr>
          <p:cNvPr name="Group 3" id="3"/>
          <p:cNvGrpSpPr/>
          <p:nvPr/>
        </p:nvGrpSpPr>
        <p:grpSpPr>
          <a:xfrm rot="0">
            <a:off x="2764867" y="-699889"/>
            <a:ext cx="16931738" cy="1533898"/>
            <a:chOff x="0" y="0"/>
            <a:chExt cx="4459388" cy="403990"/>
          </a:xfrm>
        </p:grpSpPr>
        <p:sp>
          <p:nvSpPr>
            <p:cNvPr name="Freeform 4" id="4"/>
            <p:cNvSpPr/>
            <p:nvPr/>
          </p:nvSpPr>
          <p:spPr>
            <a:xfrm flipH="false" flipV="false" rot="0">
              <a:off x="0" y="0"/>
              <a:ext cx="4459388" cy="403990"/>
            </a:xfrm>
            <a:custGeom>
              <a:avLst/>
              <a:gdLst/>
              <a:ahLst/>
              <a:cxnLst/>
              <a:rect r="r" b="b" t="t" l="l"/>
              <a:pathLst>
                <a:path h="403990" w="4459388">
                  <a:moveTo>
                    <a:pt x="0" y="0"/>
                  </a:moveTo>
                  <a:lnTo>
                    <a:pt x="4459388" y="0"/>
                  </a:lnTo>
                  <a:lnTo>
                    <a:pt x="4459388" y="403990"/>
                  </a:lnTo>
                  <a:lnTo>
                    <a:pt x="0" y="403990"/>
                  </a:lnTo>
                  <a:close/>
                </a:path>
              </a:pathLst>
            </a:custGeom>
            <a:solidFill>
              <a:srgbClr val="034383"/>
            </a:solidFill>
          </p:spPr>
        </p:sp>
        <p:sp>
          <p:nvSpPr>
            <p:cNvPr name="TextBox 5" id="5"/>
            <p:cNvSpPr txBox="true"/>
            <p:nvPr/>
          </p:nvSpPr>
          <p:spPr>
            <a:xfrm>
              <a:off x="0" y="-38100"/>
              <a:ext cx="4459388" cy="442090"/>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5400000">
            <a:off x="-5015057" y="4582096"/>
            <a:ext cx="10698089" cy="1533898"/>
            <a:chOff x="0" y="0"/>
            <a:chExt cx="2817604" cy="403990"/>
          </a:xfrm>
        </p:grpSpPr>
        <p:sp>
          <p:nvSpPr>
            <p:cNvPr name="Freeform 7" id="7"/>
            <p:cNvSpPr/>
            <p:nvPr/>
          </p:nvSpPr>
          <p:spPr>
            <a:xfrm flipH="false" flipV="false" rot="0">
              <a:off x="0" y="0"/>
              <a:ext cx="2817604" cy="403990"/>
            </a:xfrm>
            <a:custGeom>
              <a:avLst/>
              <a:gdLst/>
              <a:ahLst/>
              <a:cxnLst/>
              <a:rect r="r" b="b" t="t" l="l"/>
              <a:pathLst>
                <a:path h="403990" w="2817604">
                  <a:moveTo>
                    <a:pt x="0" y="0"/>
                  </a:moveTo>
                  <a:lnTo>
                    <a:pt x="2817604" y="0"/>
                  </a:lnTo>
                  <a:lnTo>
                    <a:pt x="2817604" y="403990"/>
                  </a:lnTo>
                  <a:lnTo>
                    <a:pt x="0" y="403990"/>
                  </a:lnTo>
                  <a:close/>
                </a:path>
              </a:pathLst>
            </a:custGeom>
            <a:solidFill>
              <a:srgbClr val="034383"/>
            </a:solidFill>
          </p:spPr>
        </p:sp>
        <p:sp>
          <p:nvSpPr>
            <p:cNvPr name="TextBox 8" id="8"/>
            <p:cNvSpPr txBox="true"/>
            <p:nvPr/>
          </p:nvSpPr>
          <p:spPr>
            <a:xfrm>
              <a:off x="0" y="-38100"/>
              <a:ext cx="2817604" cy="442090"/>
            </a:xfrm>
            <a:prstGeom prst="rect">
              <a:avLst/>
            </a:prstGeom>
          </p:spPr>
          <p:txBody>
            <a:bodyPr anchor="ctr" rtlCol="false" tIns="50800" lIns="50800" bIns="50800" rIns="50800"/>
            <a:lstStyle/>
            <a:p>
              <a:pPr algn="ctr">
                <a:lnSpc>
                  <a:spcPts val="3295"/>
                </a:lnSpc>
              </a:pPr>
            </a:p>
          </p:txBody>
        </p:sp>
      </p:grpSp>
      <p:sp>
        <p:nvSpPr>
          <p:cNvPr name="Freeform 9" id="9"/>
          <p:cNvSpPr/>
          <p:nvPr/>
        </p:nvSpPr>
        <p:spPr>
          <a:xfrm flipH="false" flipV="false" rot="0">
            <a:off x="-47625" y="-16348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aphicFrame>
        <p:nvGraphicFramePr>
          <p:cNvPr name="Object 10" id="10"/>
          <p:cNvGraphicFramePr/>
          <p:nvPr/>
        </p:nvGraphicFramePr>
        <p:xfrm>
          <a:off x="1488620" y="2851013"/>
          <a:ext cx="5029200" cy="6705600"/>
        </p:xfrm>
        <a:graphic>
          <a:graphicData uri="http://schemas.openxmlformats.org/presentationml/2006/ole">
            <p:oleObj imgW="6362700" imgH="80391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7615281" y="-550800"/>
            <a:ext cx="10287000" cy="10287000"/>
          </a:xfrm>
          <a:custGeom>
            <a:avLst/>
            <a:gdLst/>
            <a:ahLst/>
            <a:cxnLst/>
            <a:rect r="r" b="b" t="t" l="l"/>
            <a:pathLst>
              <a:path h="10287000" w="10287000">
                <a:moveTo>
                  <a:pt x="10287000" y="0"/>
                </a:moveTo>
                <a:lnTo>
                  <a:pt x="0" y="0"/>
                </a:lnTo>
                <a:lnTo>
                  <a:pt x="0" y="10287000"/>
                </a:lnTo>
                <a:lnTo>
                  <a:pt x="10287000" y="10287000"/>
                </a:lnTo>
                <a:lnTo>
                  <a:pt x="1028700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9326010" y="6332187"/>
            <a:ext cx="4362673" cy="3796200"/>
            <a:chOff x="0" y="0"/>
            <a:chExt cx="675892" cy="588131"/>
          </a:xfrm>
        </p:grpSpPr>
        <p:sp>
          <p:nvSpPr>
            <p:cNvPr name="Freeform 4" id="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4"/>
              <a:stretch>
                <a:fillRect l="0" t="-26614" r="0" b="-26614"/>
              </a:stretch>
            </a:blipFill>
            <a:ln w="85725" cap="rnd">
              <a:solidFill>
                <a:srgbClr val="3985C4"/>
              </a:solidFill>
              <a:prstDash val="solid"/>
              <a:round/>
            </a:ln>
          </p:spPr>
        </p:sp>
      </p:grpSp>
      <p:grpSp>
        <p:nvGrpSpPr>
          <p:cNvPr name="Group 5" id="5"/>
          <p:cNvGrpSpPr/>
          <p:nvPr/>
        </p:nvGrpSpPr>
        <p:grpSpPr>
          <a:xfrm rot="0">
            <a:off x="181564" y="6332187"/>
            <a:ext cx="4362673" cy="3796200"/>
            <a:chOff x="0" y="0"/>
            <a:chExt cx="675892" cy="588131"/>
          </a:xfrm>
        </p:grpSpPr>
        <p:sp>
          <p:nvSpPr>
            <p:cNvPr name="Freeform 6" id="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5"/>
              <a:stretch>
                <a:fillRect l="0" t="-26614" r="0" b="-26614"/>
              </a:stretch>
            </a:blipFill>
            <a:ln w="85725" cap="rnd">
              <a:solidFill>
                <a:srgbClr val="3985C4"/>
              </a:solidFill>
              <a:prstDash val="solid"/>
              <a:round/>
            </a:ln>
          </p:spPr>
        </p:sp>
      </p:grpSp>
      <p:grpSp>
        <p:nvGrpSpPr>
          <p:cNvPr name="Group 7" id="7"/>
          <p:cNvGrpSpPr/>
          <p:nvPr/>
        </p:nvGrpSpPr>
        <p:grpSpPr>
          <a:xfrm rot="0">
            <a:off x="11277355" y="2078571"/>
            <a:ext cx="4362673" cy="3796200"/>
            <a:chOff x="0" y="0"/>
            <a:chExt cx="675892" cy="588131"/>
          </a:xfrm>
        </p:grpSpPr>
        <p:sp>
          <p:nvSpPr>
            <p:cNvPr name="Freeform 8" id="8"/>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6"/>
              <a:stretch>
                <a:fillRect l="-27347" t="0" r="-27347" b="0"/>
              </a:stretch>
            </a:blipFill>
            <a:ln w="85725" cap="rnd">
              <a:solidFill>
                <a:srgbClr val="FBC613"/>
              </a:solidFill>
              <a:prstDash val="solid"/>
              <a:round/>
            </a:ln>
          </p:spPr>
        </p:sp>
      </p:grpSp>
      <p:grpSp>
        <p:nvGrpSpPr>
          <p:cNvPr name="Group 9" id="9"/>
          <p:cNvGrpSpPr/>
          <p:nvPr/>
        </p:nvGrpSpPr>
        <p:grpSpPr>
          <a:xfrm rot="0">
            <a:off x="1504537" y="2237184"/>
            <a:ext cx="4362673" cy="3796200"/>
            <a:chOff x="0" y="0"/>
            <a:chExt cx="675892" cy="588131"/>
          </a:xfrm>
        </p:grpSpPr>
        <p:sp>
          <p:nvSpPr>
            <p:cNvPr name="Freeform 10" id="10"/>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7"/>
              <a:stretch>
                <a:fillRect l="-8010" t="0" r="-8010" b="0"/>
              </a:stretch>
            </a:blipFill>
            <a:ln w="85725" cap="rnd">
              <a:solidFill>
                <a:srgbClr val="FBC613"/>
              </a:solidFill>
              <a:prstDash val="solid"/>
              <a:round/>
            </a:ln>
          </p:spPr>
        </p:sp>
      </p:grpSp>
      <p:grpSp>
        <p:nvGrpSpPr>
          <p:cNvPr name="Group 11" id="11"/>
          <p:cNvGrpSpPr/>
          <p:nvPr/>
        </p:nvGrpSpPr>
        <p:grpSpPr>
          <a:xfrm rot="0">
            <a:off x="6492911" y="2237184"/>
            <a:ext cx="4362673" cy="3796200"/>
            <a:chOff x="0" y="0"/>
            <a:chExt cx="675892" cy="588131"/>
          </a:xfrm>
        </p:grpSpPr>
        <p:sp>
          <p:nvSpPr>
            <p:cNvPr name="Freeform 12" id="12"/>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8"/>
              <a:stretch>
                <a:fillRect l="-8010" t="0" r="-8010" b="0"/>
              </a:stretch>
            </a:blipFill>
            <a:ln w="85725" cap="rnd">
              <a:solidFill>
                <a:srgbClr val="3985C4"/>
              </a:solidFill>
              <a:prstDash val="solid"/>
              <a:round/>
            </a:ln>
          </p:spPr>
        </p:sp>
      </p:grpSp>
      <p:grpSp>
        <p:nvGrpSpPr>
          <p:cNvPr name="Group 13" id="13"/>
          <p:cNvGrpSpPr/>
          <p:nvPr/>
        </p:nvGrpSpPr>
        <p:grpSpPr>
          <a:xfrm rot="0">
            <a:off x="13898232" y="6332187"/>
            <a:ext cx="4362673" cy="3796200"/>
            <a:chOff x="0" y="0"/>
            <a:chExt cx="675892" cy="588131"/>
          </a:xfrm>
        </p:grpSpPr>
        <p:sp>
          <p:nvSpPr>
            <p:cNvPr name="Freeform 14" id="1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9"/>
              <a:stretch>
                <a:fillRect l="0" t="-26614" r="0" b="-26614"/>
              </a:stretch>
            </a:blipFill>
            <a:ln w="85725" cap="rnd">
              <a:solidFill>
                <a:srgbClr val="FBC613"/>
              </a:solidFill>
              <a:prstDash val="solid"/>
              <a:round/>
            </a:ln>
          </p:spPr>
        </p:sp>
      </p:grpSp>
      <p:grpSp>
        <p:nvGrpSpPr>
          <p:cNvPr name="Group 15" id="15"/>
          <p:cNvGrpSpPr/>
          <p:nvPr/>
        </p:nvGrpSpPr>
        <p:grpSpPr>
          <a:xfrm rot="0">
            <a:off x="4753787" y="6332187"/>
            <a:ext cx="4362673" cy="3796200"/>
            <a:chOff x="0" y="0"/>
            <a:chExt cx="675892" cy="588131"/>
          </a:xfrm>
        </p:grpSpPr>
        <p:sp>
          <p:nvSpPr>
            <p:cNvPr name="Freeform 16" id="1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10"/>
              <a:stretch>
                <a:fillRect l="0" t="-26614" r="0" b="-26614"/>
              </a:stretch>
            </a:blipFill>
            <a:ln w="85725" cap="rnd">
              <a:solidFill>
                <a:srgbClr val="FBC613"/>
              </a:solidFill>
              <a:prstDash val="solid"/>
              <a:round/>
            </a:ln>
          </p:spPr>
        </p:sp>
      </p:grpSp>
      <p:sp>
        <p:nvSpPr>
          <p:cNvPr name="TextBox 17" id="17"/>
          <p:cNvSpPr txBox="true"/>
          <p:nvPr/>
        </p:nvSpPr>
        <p:spPr>
          <a:xfrm rot="0">
            <a:off x="-919090" y="1047750"/>
            <a:ext cx="16559118" cy="573406"/>
          </a:xfrm>
          <a:prstGeom prst="rect">
            <a:avLst/>
          </a:prstGeom>
        </p:spPr>
        <p:txBody>
          <a:bodyPr anchor="t" rtlCol="false" tIns="0" lIns="0" bIns="0" rIns="0">
            <a:spAutoFit/>
          </a:bodyPr>
          <a:lstStyle/>
          <a:p>
            <a:pPr algn="ctr">
              <a:lnSpc>
                <a:spcPts val="4290"/>
              </a:lnSpc>
            </a:pPr>
            <a:r>
              <a:rPr lang="en-US" b="true" sz="3900">
                <a:solidFill>
                  <a:srgbClr val="034383"/>
                </a:solidFill>
                <a:latin typeface="Ubuntu Bold"/>
                <a:ea typeface="Ubuntu Bold"/>
                <a:cs typeface="Ubuntu Bold"/>
                <a:sym typeface="Ubuntu Bold"/>
              </a:rPr>
              <a:t>БЛАГОДІЙНА ДОПОМОГА </a:t>
            </a:r>
          </a:p>
        </p:txBody>
      </p:sp>
      <p:sp>
        <p:nvSpPr>
          <p:cNvPr name="TextBox 18" id="18"/>
          <p:cNvSpPr txBox="true"/>
          <p:nvPr/>
        </p:nvSpPr>
        <p:spPr>
          <a:xfrm rot="0">
            <a:off x="2558977" y="1621370"/>
            <a:ext cx="10899715" cy="457201"/>
          </a:xfrm>
          <a:prstGeom prst="rect">
            <a:avLst/>
          </a:prstGeom>
        </p:spPr>
        <p:txBody>
          <a:bodyPr anchor="t" rtlCol="false" tIns="0" lIns="0" bIns="0" rIns="0">
            <a:spAutoFit/>
          </a:bodyPr>
          <a:lstStyle/>
          <a:p>
            <a:pPr algn="ctr">
              <a:lnSpc>
                <a:spcPts val="3300"/>
              </a:lnSpc>
            </a:pPr>
            <a:r>
              <a:rPr lang="en-US" sz="3000" b="true">
                <a:solidFill>
                  <a:srgbClr val="000000"/>
                </a:solidFill>
                <a:latin typeface="Ubuntu Bold"/>
                <a:ea typeface="Ubuntu Bold"/>
                <a:cs typeface="Ubuntu Bold"/>
                <a:sym typeface="Ubuntu Bold"/>
              </a:rPr>
              <a:t>Всеукраїнська програма ментального здоров’я “Ти як?”</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7615281" y="-550800"/>
            <a:ext cx="10287000" cy="10287000"/>
          </a:xfrm>
          <a:custGeom>
            <a:avLst/>
            <a:gdLst/>
            <a:ahLst/>
            <a:cxnLst/>
            <a:rect r="r" b="b" t="t" l="l"/>
            <a:pathLst>
              <a:path h="10287000" w="10287000">
                <a:moveTo>
                  <a:pt x="10287000" y="0"/>
                </a:moveTo>
                <a:lnTo>
                  <a:pt x="0" y="0"/>
                </a:lnTo>
                <a:lnTo>
                  <a:pt x="0" y="10287000"/>
                </a:lnTo>
                <a:lnTo>
                  <a:pt x="10287000" y="10287000"/>
                </a:lnTo>
                <a:lnTo>
                  <a:pt x="1028700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9326010" y="6332187"/>
            <a:ext cx="4362673" cy="3796200"/>
            <a:chOff x="0" y="0"/>
            <a:chExt cx="675892" cy="588131"/>
          </a:xfrm>
        </p:grpSpPr>
        <p:sp>
          <p:nvSpPr>
            <p:cNvPr name="Freeform 4" id="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4"/>
              <a:stretch>
                <a:fillRect l="0" t="-77359" r="0" b="-77359"/>
              </a:stretch>
            </a:blipFill>
            <a:ln w="85725" cap="rnd">
              <a:solidFill>
                <a:srgbClr val="3985C4"/>
              </a:solidFill>
              <a:prstDash val="solid"/>
              <a:round/>
            </a:ln>
          </p:spPr>
        </p:sp>
      </p:grpSp>
      <p:grpSp>
        <p:nvGrpSpPr>
          <p:cNvPr name="Group 5" id="5"/>
          <p:cNvGrpSpPr/>
          <p:nvPr/>
        </p:nvGrpSpPr>
        <p:grpSpPr>
          <a:xfrm rot="0">
            <a:off x="181564" y="6332187"/>
            <a:ext cx="4362673" cy="3796200"/>
            <a:chOff x="0" y="0"/>
            <a:chExt cx="675892" cy="588131"/>
          </a:xfrm>
        </p:grpSpPr>
        <p:sp>
          <p:nvSpPr>
            <p:cNvPr name="Freeform 6" id="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5"/>
              <a:stretch>
                <a:fillRect l="0" t="-26614" r="0" b="-26614"/>
              </a:stretch>
            </a:blipFill>
            <a:ln w="85725" cap="rnd">
              <a:solidFill>
                <a:srgbClr val="3985C4"/>
              </a:solidFill>
              <a:prstDash val="solid"/>
              <a:round/>
            </a:ln>
          </p:spPr>
        </p:sp>
      </p:grpSp>
      <p:grpSp>
        <p:nvGrpSpPr>
          <p:cNvPr name="Group 7" id="7"/>
          <p:cNvGrpSpPr/>
          <p:nvPr/>
        </p:nvGrpSpPr>
        <p:grpSpPr>
          <a:xfrm rot="0">
            <a:off x="11277355" y="2078571"/>
            <a:ext cx="4362673" cy="3796200"/>
            <a:chOff x="0" y="0"/>
            <a:chExt cx="675892" cy="588131"/>
          </a:xfrm>
        </p:grpSpPr>
        <p:sp>
          <p:nvSpPr>
            <p:cNvPr name="Freeform 8" id="8"/>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6"/>
              <a:stretch>
                <a:fillRect l="0" t="-26614" r="0" b="-26614"/>
              </a:stretch>
            </a:blipFill>
            <a:ln w="85725" cap="rnd">
              <a:solidFill>
                <a:srgbClr val="FBC613"/>
              </a:solidFill>
              <a:prstDash val="solid"/>
              <a:round/>
            </a:ln>
          </p:spPr>
        </p:sp>
      </p:grpSp>
      <p:grpSp>
        <p:nvGrpSpPr>
          <p:cNvPr name="Group 9" id="9"/>
          <p:cNvGrpSpPr/>
          <p:nvPr/>
        </p:nvGrpSpPr>
        <p:grpSpPr>
          <a:xfrm rot="0">
            <a:off x="1504537" y="2237184"/>
            <a:ext cx="4362673" cy="3796200"/>
            <a:chOff x="0" y="0"/>
            <a:chExt cx="675892" cy="588131"/>
          </a:xfrm>
        </p:grpSpPr>
        <p:sp>
          <p:nvSpPr>
            <p:cNvPr name="Freeform 10" id="10"/>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7"/>
              <a:stretch>
                <a:fillRect l="0" t="-26614" r="0" b="-26614"/>
              </a:stretch>
            </a:blipFill>
            <a:ln w="85725" cap="rnd">
              <a:solidFill>
                <a:srgbClr val="FBC613"/>
              </a:solidFill>
              <a:prstDash val="solid"/>
              <a:round/>
            </a:ln>
          </p:spPr>
        </p:sp>
      </p:grpSp>
      <p:grpSp>
        <p:nvGrpSpPr>
          <p:cNvPr name="Group 11" id="11"/>
          <p:cNvGrpSpPr/>
          <p:nvPr/>
        </p:nvGrpSpPr>
        <p:grpSpPr>
          <a:xfrm rot="0">
            <a:off x="6492911" y="2237184"/>
            <a:ext cx="4362673" cy="3796200"/>
            <a:chOff x="0" y="0"/>
            <a:chExt cx="675892" cy="588131"/>
          </a:xfrm>
        </p:grpSpPr>
        <p:sp>
          <p:nvSpPr>
            <p:cNvPr name="Freeform 12" id="12"/>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8"/>
              <a:stretch>
                <a:fillRect l="-8010" t="0" r="-8010" b="0"/>
              </a:stretch>
            </a:blipFill>
            <a:ln w="85725" cap="rnd">
              <a:solidFill>
                <a:srgbClr val="3985C4"/>
              </a:solidFill>
              <a:prstDash val="solid"/>
              <a:round/>
            </a:ln>
          </p:spPr>
        </p:sp>
      </p:grpSp>
      <p:grpSp>
        <p:nvGrpSpPr>
          <p:cNvPr name="Group 13" id="13"/>
          <p:cNvGrpSpPr/>
          <p:nvPr/>
        </p:nvGrpSpPr>
        <p:grpSpPr>
          <a:xfrm rot="0">
            <a:off x="13898232" y="6332187"/>
            <a:ext cx="4362673" cy="3796200"/>
            <a:chOff x="0" y="0"/>
            <a:chExt cx="675892" cy="588131"/>
          </a:xfrm>
        </p:grpSpPr>
        <p:sp>
          <p:nvSpPr>
            <p:cNvPr name="Freeform 14" id="1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9"/>
              <a:stretch>
                <a:fillRect l="0" t="-26614" r="0" b="-26614"/>
              </a:stretch>
            </a:blipFill>
            <a:ln w="85725" cap="rnd">
              <a:solidFill>
                <a:srgbClr val="FBC613"/>
              </a:solidFill>
              <a:prstDash val="solid"/>
              <a:round/>
            </a:ln>
          </p:spPr>
        </p:sp>
      </p:grpSp>
      <p:grpSp>
        <p:nvGrpSpPr>
          <p:cNvPr name="Group 15" id="15"/>
          <p:cNvGrpSpPr/>
          <p:nvPr/>
        </p:nvGrpSpPr>
        <p:grpSpPr>
          <a:xfrm rot="0">
            <a:off x="4753787" y="6332187"/>
            <a:ext cx="4362673" cy="3796200"/>
            <a:chOff x="0" y="0"/>
            <a:chExt cx="675892" cy="588131"/>
          </a:xfrm>
        </p:grpSpPr>
        <p:sp>
          <p:nvSpPr>
            <p:cNvPr name="Freeform 16" id="1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10"/>
              <a:stretch>
                <a:fillRect l="-8010" t="0" r="-8010" b="0"/>
              </a:stretch>
            </a:blipFill>
            <a:ln w="85725" cap="rnd">
              <a:solidFill>
                <a:srgbClr val="FBC613"/>
              </a:solidFill>
              <a:prstDash val="solid"/>
              <a:round/>
            </a:ln>
          </p:spPr>
        </p:sp>
      </p:grpSp>
      <p:sp>
        <p:nvSpPr>
          <p:cNvPr name="TextBox 17" id="17"/>
          <p:cNvSpPr txBox="true"/>
          <p:nvPr/>
        </p:nvSpPr>
        <p:spPr>
          <a:xfrm rot="0">
            <a:off x="-919090" y="1047750"/>
            <a:ext cx="16559118" cy="573406"/>
          </a:xfrm>
          <a:prstGeom prst="rect">
            <a:avLst/>
          </a:prstGeom>
        </p:spPr>
        <p:txBody>
          <a:bodyPr anchor="t" rtlCol="false" tIns="0" lIns="0" bIns="0" rIns="0">
            <a:spAutoFit/>
          </a:bodyPr>
          <a:lstStyle/>
          <a:p>
            <a:pPr algn="ctr">
              <a:lnSpc>
                <a:spcPts val="4290"/>
              </a:lnSpc>
            </a:pPr>
            <a:r>
              <a:rPr lang="en-US" b="true" sz="3900">
                <a:solidFill>
                  <a:srgbClr val="034383"/>
                </a:solidFill>
                <a:latin typeface="Ubuntu Bold"/>
                <a:ea typeface="Ubuntu Bold"/>
                <a:cs typeface="Ubuntu Bold"/>
                <a:sym typeface="Ubuntu Bold"/>
              </a:rPr>
              <a:t>ЕКОЛОГІЧНА АКЦІЯ “ЗА ЧИСТЕ ДОВКІЛЛЯ”</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7965416" y="0"/>
            <a:ext cx="10631517" cy="10631517"/>
          </a:xfrm>
          <a:custGeom>
            <a:avLst/>
            <a:gdLst/>
            <a:ahLst/>
            <a:cxnLst/>
            <a:rect r="r" b="b" t="t" l="l"/>
            <a:pathLst>
              <a:path h="10631517" w="10631517">
                <a:moveTo>
                  <a:pt x="0" y="0"/>
                </a:moveTo>
                <a:lnTo>
                  <a:pt x="10631517" y="0"/>
                </a:lnTo>
                <a:lnTo>
                  <a:pt x="10631517" y="10631517"/>
                </a:lnTo>
                <a:lnTo>
                  <a:pt x="0" y="106315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1028700" y="1028700"/>
            <a:ext cx="6283518" cy="8587848"/>
            <a:chOff x="0" y="0"/>
            <a:chExt cx="8378025" cy="11450464"/>
          </a:xfrm>
        </p:grpSpPr>
        <p:pic>
          <p:nvPicPr>
            <p:cNvPr name="Picture 4" id="4"/>
            <p:cNvPicPr>
              <a:picLocks noChangeAspect="true"/>
            </p:cNvPicPr>
            <p:nvPr/>
          </p:nvPicPr>
          <p:blipFill>
            <a:blip r:embed="rId4"/>
            <a:srcRect l="25967" t="0" r="25967" b="0"/>
            <a:stretch>
              <a:fillRect/>
            </a:stretch>
          </p:blipFill>
          <p:spPr>
            <a:xfrm flipH="false" flipV="false">
              <a:off x="0" y="0"/>
              <a:ext cx="4125512" cy="11450464"/>
            </a:xfrm>
            <a:prstGeom prst="rect">
              <a:avLst/>
            </a:prstGeom>
          </p:spPr>
        </p:pic>
        <p:pic>
          <p:nvPicPr>
            <p:cNvPr name="Picture 5" id="5"/>
            <p:cNvPicPr>
              <a:picLocks noChangeAspect="true"/>
            </p:cNvPicPr>
            <p:nvPr/>
          </p:nvPicPr>
          <p:blipFill>
            <a:blip r:embed="rId5"/>
            <a:srcRect l="29563" t="0" r="29563" b="0"/>
            <a:stretch>
              <a:fillRect/>
            </a:stretch>
          </p:blipFill>
          <p:spPr>
            <a:xfrm flipH="false" flipV="false">
              <a:off x="4252512" y="0"/>
              <a:ext cx="4125512" cy="5661732"/>
            </a:xfrm>
            <a:prstGeom prst="rect">
              <a:avLst/>
            </a:prstGeom>
          </p:spPr>
        </p:pic>
        <p:pic>
          <p:nvPicPr>
            <p:cNvPr name="Picture 6" id="6"/>
            <p:cNvPicPr>
              <a:picLocks noChangeAspect="true"/>
            </p:cNvPicPr>
            <p:nvPr/>
          </p:nvPicPr>
          <p:blipFill>
            <a:blip r:embed="rId6"/>
            <a:srcRect l="22675" t="0" r="22675" b="0"/>
            <a:stretch>
              <a:fillRect/>
            </a:stretch>
          </p:blipFill>
          <p:spPr>
            <a:xfrm flipH="false" flipV="false">
              <a:off x="4252512" y="5788732"/>
              <a:ext cx="4125512" cy="5661732"/>
            </a:xfrm>
            <a:prstGeom prst="rect">
              <a:avLst/>
            </a:prstGeom>
          </p:spPr>
        </p:pic>
      </p:grpSp>
      <p:sp>
        <p:nvSpPr>
          <p:cNvPr name="Freeform 7" id="7"/>
          <p:cNvSpPr/>
          <p:nvPr/>
        </p:nvSpPr>
        <p:spPr>
          <a:xfrm flipH="false" flipV="false" rot="0">
            <a:off x="-240694" y="-166154"/>
            <a:ext cx="10631517" cy="10631517"/>
          </a:xfrm>
          <a:custGeom>
            <a:avLst/>
            <a:gdLst/>
            <a:ahLst/>
            <a:cxnLst/>
            <a:rect r="r" b="b" t="t" l="l"/>
            <a:pathLst>
              <a:path h="10631517" w="10631517">
                <a:moveTo>
                  <a:pt x="0" y="0"/>
                </a:moveTo>
                <a:lnTo>
                  <a:pt x="10631517" y="0"/>
                </a:lnTo>
                <a:lnTo>
                  <a:pt x="10631517" y="10631517"/>
                </a:lnTo>
                <a:lnTo>
                  <a:pt x="0" y="106315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8" id="8"/>
          <p:cNvGrpSpPr/>
          <p:nvPr/>
        </p:nvGrpSpPr>
        <p:grpSpPr>
          <a:xfrm rot="-10800000">
            <a:off x="6938080" y="8246207"/>
            <a:ext cx="6064231" cy="1370341"/>
            <a:chOff x="0" y="0"/>
            <a:chExt cx="1597164" cy="360913"/>
          </a:xfrm>
        </p:grpSpPr>
        <p:sp>
          <p:nvSpPr>
            <p:cNvPr name="Freeform 9" id="9"/>
            <p:cNvSpPr/>
            <p:nvPr/>
          </p:nvSpPr>
          <p:spPr>
            <a:xfrm flipH="false" flipV="false" rot="0">
              <a:off x="0" y="0"/>
              <a:ext cx="1597164" cy="360913"/>
            </a:xfrm>
            <a:custGeom>
              <a:avLst/>
              <a:gdLst/>
              <a:ahLst/>
              <a:cxnLst/>
              <a:rect r="r" b="b" t="t" l="l"/>
              <a:pathLst>
                <a:path h="360913" w="1597164">
                  <a:moveTo>
                    <a:pt x="0" y="0"/>
                  </a:moveTo>
                  <a:lnTo>
                    <a:pt x="1597164" y="0"/>
                  </a:lnTo>
                  <a:lnTo>
                    <a:pt x="1597164" y="360913"/>
                  </a:lnTo>
                  <a:lnTo>
                    <a:pt x="0" y="360913"/>
                  </a:lnTo>
                  <a:close/>
                </a:path>
              </a:pathLst>
            </a:custGeom>
            <a:solidFill>
              <a:srgbClr val="FFFFFF"/>
            </a:solidFill>
          </p:spPr>
        </p:sp>
        <p:sp>
          <p:nvSpPr>
            <p:cNvPr name="TextBox 10" id="10"/>
            <p:cNvSpPr txBox="true"/>
            <p:nvPr/>
          </p:nvSpPr>
          <p:spPr>
            <a:xfrm>
              <a:off x="0" y="-38100"/>
              <a:ext cx="1597164" cy="399013"/>
            </a:xfrm>
            <a:prstGeom prst="rect">
              <a:avLst/>
            </a:prstGeom>
          </p:spPr>
          <p:txBody>
            <a:bodyPr anchor="ctr" rtlCol="false" tIns="50800" lIns="50800" bIns="50800" rIns="50800"/>
            <a:lstStyle/>
            <a:p>
              <a:pPr algn="ctr">
                <a:lnSpc>
                  <a:spcPts val="3295"/>
                </a:lnSpc>
              </a:pPr>
            </a:p>
          </p:txBody>
        </p:sp>
      </p:grpSp>
      <p:grpSp>
        <p:nvGrpSpPr>
          <p:cNvPr name="Group 11" id="11"/>
          <p:cNvGrpSpPr/>
          <p:nvPr/>
        </p:nvGrpSpPr>
        <p:grpSpPr>
          <a:xfrm rot="-10800000">
            <a:off x="-1456230" y="9616548"/>
            <a:ext cx="9626215" cy="1370341"/>
            <a:chOff x="0" y="0"/>
            <a:chExt cx="2535300" cy="360913"/>
          </a:xfrm>
        </p:grpSpPr>
        <p:sp>
          <p:nvSpPr>
            <p:cNvPr name="Freeform 12" id="12"/>
            <p:cNvSpPr/>
            <p:nvPr/>
          </p:nvSpPr>
          <p:spPr>
            <a:xfrm flipH="false" flipV="false" rot="0">
              <a:off x="0" y="0"/>
              <a:ext cx="2535300" cy="360913"/>
            </a:xfrm>
            <a:custGeom>
              <a:avLst/>
              <a:gdLst/>
              <a:ahLst/>
              <a:cxnLst/>
              <a:rect r="r" b="b" t="t" l="l"/>
              <a:pathLst>
                <a:path h="360913" w="2535300">
                  <a:moveTo>
                    <a:pt x="0" y="0"/>
                  </a:moveTo>
                  <a:lnTo>
                    <a:pt x="2535300" y="0"/>
                  </a:lnTo>
                  <a:lnTo>
                    <a:pt x="2535300" y="360913"/>
                  </a:lnTo>
                  <a:lnTo>
                    <a:pt x="0" y="360913"/>
                  </a:lnTo>
                  <a:close/>
                </a:path>
              </a:pathLst>
            </a:custGeom>
            <a:solidFill>
              <a:srgbClr val="034383"/>
            </a:solidFill>
          </p:spPr>
        </p:sp>
        <p:sp>
          <p:nvSpPr>
            <p:cNvPr name="TextBox 13" id="13"/>
            <p:cNvSpPr txBox="true"/>
            <p:nvPr/>
          </p:nvSpPr>
          <p:spPr>
            <a:xfrm>
              <a:off x="0" y="-38100"/>
              <a:ext cx="2535300" cy="399013"/>
            </a:xfrm>
            <a:prstGeom prst="rect">
              <a:avLst/>
            </a:prstGeom>
          </p:spPr>
          <p:txBody>
            <a:bodyPr anchor="ctr" rtlCol="false" tIns="50800" lIns="50800" bIns="50800" rIns="50800"/>
            <a:lstStyle/>
            <a:p>
              <a:pPr algn="ctr">
                <a:lnSpc>
                  <a:spcPts val="3295"/>
                </a:lnSpc>
              </a:pPr>
            </a:p>
          </p:txBody>
        </p:sp>
      </p:grpSp>
      <p:grpSp>
        <p:nvGrpSpPr>
          <p:cNvPr name="Group 14" id="14"/>
          <p:cNvGrpSpPr/>
          <p:nvPr/>
        </p:nvGrpSpPr>
        <p:grpSpPr>
          <a:xfrm rot="0">
            <a:off x="10118015" y="-699889"/>
            <a:ext cx="9626215" cy="1370341"/>
            <a:chOff x="0" y="0"/>
            <a:chExt cx="2535300" cy="360913"/>
          </a:xfrm>
        </p:grpSpPr>
        <p:sp>
          <p:nvSpPr>
            <p:cNvPr name="Freeform 15" id="15"/>
            <p:cNvSpPr/>
            <p:nvPr/>
          </p:nvSpPr>
          <p:spPr>
            <a:xfrm flipH="false" flipV="false" rot="0">
              <a:off x="0" y="0"/>
              <a:ext cx="2535300" cy="360913"/>
            </a:xfrm>
            <a:custGeom>
              <a:avLst/>
              <a:gdLst/>
              <a:ahLst/>
              <a:cxnLst/>
              <a:rect r="r" b="b" t="t" l="l"/>
              <a:pathLst>
                <a:path h="360913" w="2535300">
                  <a:moveTo>
                    <a:pt x="0" y="0"/>
                  </a:moveTo>
                  <a:lnTo>
                    <a:pt x="2535300" y="0"/>
                  </a:lnTo>
                  <a:lnTo>
                    <a:pt x="2535300" y="360913"/>
                  </a:lnTo>
                  <a:lnTo>
                    <a:pt x="0" y="360913"/>
                  </a:lnTo>
                  <a:close/>
                </a:path>
              </a:pathLst>
            </a:custGeom>
            <a:solidFill>
              <a:srgbClr val="034383"/>
            </a:solidFill>
          </p:spPr>
        </p:sp>
        <p:sp>
          <p:nvSpPr>
            <p:cNvPr name="TextBox 16" id="16"/>
            <p:cNvSpPr txBox="true"/>
            <p:nvPr/>
          </p:nvSpPr>
          <p:spPr>
            <a:xfrm>
              <a:off x="0" y="-38100"/>
              <a:ext cx="2535300" cy="399013"/>
            </a:xfrm>
            <a:prstGeom prst="rect">
              <a:avLst/>
            </a:prstGeom>
          </p:spPr>
          <p:txBody>
            <a:bodyPr anchor="ctr" rtlCol="false" tIns="50800" lIns="50800" bIns="50800" rIns="50800"/>
            <a:lstStyle/>
            <a:p>
              <a:pPr algn="ctr">
                <a:lnSpc>
                  <a:spcPts val="3295"/>
                </a:lnSpc>
              </a:pPr>
            </a:p>
          </p:txBody>
        </p:sp>
      </p:grpSp>
      <p:sp>
        <p:nvSpPr>
          <p:cNvPr name="TextBox 17" id="17"/>
          <p:cNvSpPr txBox="true"/>
          <p:nvPr/>
        </p:nvSpPr>
        <p:spPr>
          <a:xfrm rot="0">
            <a:off x="10716873" y="1047750"/>
            <a:ext cx="7289105" cy="666751"/>
          </a:xfrm>
          <a:prstGeom prst="rect">
            <a:avLst/>
          </a:prstGeom>
        </p:spPr>
        <p:txBody>
          <a:bodyPr anchor="t" rtlCol="false" tIns="0" lIns="0" bIns="0" rIns="0">
            <a:spAutoFit/>
          </a:bodyPr>
          <a:lstStyle/>
          <a:p>
            <a:pPr algn="ctr">
              <a:lnSpc>
                <a:spcPts val="4950"/>
              </a:lnSpc>
            </a:pPr>
            <a:r>
              <a:rPr lang="en-US" b="true" sz="4500">
                <a:solidFill>
                  <a:srgbClr val="034383"/>
                </a:solidFill>
                <a:latin typeface="Ubuntu Bold"/>
                <a:ea typeface="Ubuntu Bold"/>
                <a:cs typeface="Ubuntu Bold"/>
                <a:sym typeface="Ubuntu Bold"/>
              </a:rPr>
              <a:t>ДОНЕЦЬКИЙ ЗДО</a:t>
            </a:r>
          </a:p>
        </p:txBody>
      </p:sp>
      <p:sp>
        <p:nvSpPr>
          <p:cNvPr name="TextBox 18" id="18"/>
          <p:cNvSpPr txBox="true"/>
          <p:nvPr/>
        </p:nvSpPr>
        <p:spPr>
          <a:xfrm rot="0">
            <a:off x="7593415" y="2083864"/>
            <a:ext cx="9417440" cy="7106170"/>
          </a:xfrm>
          <a:prstGeom prst="rect">
            <a:avLst/>
          </a:prstGeom>
        </p:spPr>
        <p:txBody>
          <a:bodyPr anchor="t" rtlCol="false" tIns="0" lIns="0" bIns="0" rIns="0">
            <a:spAutoFit/>
          </a:bodyPr>
          <a:lstStyle/>
          <a:p>
            <a:pPr algn="just">
              <a:lnSpc>
                <a:spcPts val="3681"/>
              </a:lnSpc>
            </a:pPr>
            <a:r>
              <a:rPr lang="en-US" sz="2629" b="true">
                <a:solidFill>
                  <a:srgbClr val="000000"/>
                </a:solidFill>
                <a:latin typeface="Roboto Bold"/>
                <a:ea typeface="Roboto Bold"/>
                <a:cs typeface="Roboto Bold"/>
                <a:sym typeface="Roboto Bold"/>
              </a:rPr>
              <a:t>Юридична адреса</a:t>
            </a:r>
            <a:r>
              <a:rPr lang="en-US" sz="2629">
                <a:solidFill>
                  <a:srgbClr val="000000"/>
                </a:solidFill>
                <a:latin typeface="Roboto"/>
                <a:ea typeface="Roboto"/>
                <a:cs typeface="Roboto"/>
                <a:sym typeface="Roboto"/>
              </a:rPr>
              <a:t>:</a:t>
            </a:r>
            <a:r>
              <a:rPr lang="en-US" sz="2629" b="true">
                <a:solidFill>
                  <a:srgbClr val="000000"/>
                </a:solidFill>
                <a:latin typeface="Roboto Bold"/>
                <a:ea typeface="Roboto Bold"/>
                <a:cs typeface="Roboto Bold"/>
                <a:sym typeface="Roboto Bold"/>
              </a:rPr>
              <a:t> </a:t>
            </a:r>
            <a:r>
              <a:rPr lang="en-US" sz="2629">
                <a:solidFill>
                  <a:srgbClr val="000000"/>
                </a:solidFill>
                <a:latin typeface="Roboto"/>
                <a:ea typeface="Roboto"/>
                <a:cs typeface="Roboto"/>
                <a:sym typeface="Roboto"/>
              </a:rPr>
              <a:t>64250 Харківська область, Ізюмський район, с-ще Донець, вул. Спортивна, 5А.</a:t>
            </a:r>
          </a:p>
          <a:p>
            <a:pPr algn="just">
              <a:lnSpc>
                <a:spcPts val="3681"/>
              </a:lnSpc>
            </a:pPr>
            <a:r>
              <a:rPr lang="en-US" b="true" sz="2629" u="sng">
                <a:solidFill>
                  <a:srgbClr val="000000"/>
                </a:solidFill>
                <a:latin typeface="Roboto Bold"/>
                <a:ea typeface="Roboto Bold"/>
                <a:cs typeface="Roboto Bold"/>
                <a:sym typeface="Roboto Bold"/>
                <a:hlinkClick r:id="rId7" tooltip="http://babyland2.donets-osvita.gov.ua"/>
              </a:rPr>
              <a:t>Контакти: ел.п. </a:t>
            </a:r>
            <a:r>
              <a:rPr lang="en-US" sz="2629" u="sng">
                <a:solidFill>
                  <a:srgbClr val="000000"/>
                </a:solidFill>
                <a:latin typeface="Roboto"/>
                <a:ea typeface="Roboto"/>
                <a:cs typeface="Roboto"/>
                <a:sym typeface="Roboto"/>
                <a:hlinkClick r:id="rId8" tooltip="http://babyland2.donets-osvita.gov.ua"/>
              </a:rPr>
              <a:t>cherdnz2@ukr.net;</a:t>
            </a:r>
            <a:r>
              <a:rPr lang="en-US" b="true" sz="2629" u="sng">
                <a:solidFill>
                  <a:srgbClr val="000000"/>
                </a:solidFill>
                <a:latin typeface="Roboto Bold"/>
                <a:ea typeface="Roboto Bold"/>
                <a:cs typeface="Roboto Bold"/>
                <a:sym typeface="Roboto Bold"/>
                <a:hlinkClick r:id="rId9" tooltip="http://babyland2.donets-osvita.gov.ua"/>
              </a:rPr>
              <a:t> офіційний сайт закладу: </a:t>
            </a:r>
            <a:r>
              <a:rPr lang="en-US" sz="2629" u="sng">
                <a:solidFill>
                  <a:srgbClr val="000000"/>
                </a:solidFill>
                <a:latin typeface="Roboto"/>
                <a:ea typeface="Roboto"/>
                <a:cs typeface="Roboto"/>
                <a:sym typeface="Roboto"/>
                <a:hlinkClick r:id="rId10" tooltip="http://babyland2.donets-osvita.gov.ua"/>
              </a:rPr>
              <a:t>http://babyland2.donets-osvita.gov.ua</a:t>
            </a:r>
          </a:p>
          <a:p>
            <a:pPr algn="just">
              <a:lnSpc>
                <a:spcPts val="3681"/>
              </a:lnSpc>
            </a:pPr>
            <a:r>
              <a:rPr lang="en-US" b="true" sz="2629" u="sng">
                <a:solidFill>
                  <a:srgbClr val="000000"/>
                </a:solidFill>
                <a:latin typeface="Roboto Bold"/>
                <a:ea typeface="Roboto Bold"/>
                <a:cs typeface="Roboto Bold"/>
                <a:sym typeface="Roboto Bold"/>
                <a:hlinkClick r:id="rId11" tooltip="http://babyland2.donets-osvita.gov.ua"/>
              </a:rPr>
              <a:t>Мова навчання та вихованн</a:t>
            </a:r>
            <a:r>
              <a:rPr lang="en-US" sz="2629" u="sng">
                <a:solidFill>
                  <a:srgbClr val="000000"/>
                </a:solidFill>
                <a:latin typeface="Roboto"/>
                <a:ea typeface="Roboto"/>
                <a:cs typeface="Roboto"/>
                <a:sym typeface="Roboto"/>
                <a:hlinkClick r:id="rId12" tooltip="http://babyland2.donets-osvita.gov.ua"/>
              </a:rPr>
              <a:t>я: українська</a:t>
            </a:r>
            <a:r>
              <a:rPr lang="en-US" b="true" sz="2629" u="sng">
                <a:solidFill>
                  <a:srgbClr val="000000"/>
                </a:solidFill>
                <a:latin typeface="Roboto Bold"/>
                <a:ea typeface="Roboto Bold"/>
                <a:cs typeface="Roboto Bold"/>
                <a:sym typeface="Roboto Bold"/>
                <a:hlinkClick r:id="rId13" tooltip="http://babyland2.donets-osvita.gov.ua"/>
              </a:rPr>
              <a:t> </a:t>
            </a:r>
          </a:p>
          <a:p>
            <a:pPr algn="just">
              <a:lnSpc>
                <a:spcPts val="3681"/>
              </a:lnSpc>
            </a:pPr>
            <a:r>
              <a:rPr lang="en-US" sz="2629" b="true">
                <a:solidFill>
                  <a:srgbClr val="000000"/>
                </a:solidFill>
                <a:latin typeface="Roboto Bold"/>
                <a:ea typeface="Roboto Bold"/>
                <a:cs typeface="Roboto Bold"/>
                <a:sym typeface="Roboto Bold"/>
              </a:rPr>
              <a:t>Мережа груп та контингент: </a:t>
            </a:r>
            <a:r>
              <a:rPr lang="en-US" sz="2629">
                <a:solidFill>
                  <a:srgbClr val="000000"/>
                </a:solidFill>
                <a:latin typeface="Roboto"/>
                <a:ea typeface="Roboto"/>
                <a:cs typeface="Roboto"/>
                <a:sym typeface="Roboto"/>
              </a:rPr>
              <a:t>Заклад функціонує з 1983 року. Проєктна потужність — 260 дітей. Наразі функціонує 13 груп, з яких:</a:t>
            </a:r>
          </a:p>
          <a:p>
            <a:pPr algn="l" marL="567717" indent="-283859" lvl="1">
              <a:lnSpc>
                <a:spcPts val="3681"/>
              </a:lnSpc>
              <a:buFont typeface="Arial"/>
              <a:buChar char="•"/>
            </a:pPr>
            <a:r>
              <a:rPr lang="en-US" sz="2629">
                <a:solidFill>
                  <a:srgbClr val="000000"/>
                </a:solidFill>
                <a:latin typeface="Roboto"/>
                <a:ea typeface="Roboto"/>
                <a:cs typeface="Roboto"/>
                <a:sym typeface="Roboto"/>
              </a:rPr>
              <a:t>2 групи — для дітей раннього віку;</a:t>
            </a:r>
          </a:p>
          <a:p>
            <a:pPr algn="l" marL="567717" indent="-283859" lvl="1">
              <a:lnSpc>
                <a:spcPts val="3681"/>
              </a:lnSpc>
              <a:buFont typeface="Arial"/>
              <a:buChar char="•"/>
            </a:pPr>
            <a:r>
              <a:rPr lang="en-US" sz="2629">
                <a:solidFill>
                  <a:srgbClr val="000000"/>
                </a:solidFill>
                <a:latin typeface="Roboto"/>
                <a:ea typeface="Roboto"/>
                <a:cs typeface="Roboto"/>
                <a:sym typeface="Roboto"/>
              </a:rPr>
              <a:t>2 групи — для дітей молодшого дошкільного віку;</a:t>
            </a:r>
          </a:p>
          <a:p>
            <a:pPr algn="l" marL="567717" indent="-283859" lvl="1">
              <a:lnSpc>
                <a:spcPts val="3681"/>
              </a:lnSpc>
              <a:buFont typeface="Arial"/>
              <a:buChar char="•"/>
            </a:pPr>
            <a:r>
              <a:rPr lang="en-US" sz="2629">
                <a:solidFill>
                  <a:srgbClr val="000000"/>
                </a:solidFill>
                <a:latin typeface="Roboto"/>
                <a:ea typeface="Roboto"/>
                <a:cs typeface="Roboto"/>
                <a:sym typeface="Roboto"/>
              </a:rPr>
              <a:t>9 груп — для дітей дошкільного віку.</a:t>
            </a:r>
          </a:p>
          <a:p>
            <a:pPr algn="just">
              <a:lnSpc>
                <a:spcPts val="3681"/>
              </a:lnSpc>
            </a:pPr>
            <a:r>
              <a:rPr lang="en-US" sz="2629" b="true">
                <a:solidFill>
                  <a:srgbClr val="000000"/>
                </a:solidFill>
                <a:latin typeface="Roboto Bold"/>
                <a:ea typeface="Roboto Bold"/>
                <a:cs typeface="Roboto Bold"/>
                <a:sym typeface="Roboto Bold"/>
              </a:rPr>
              <a:t>Кадрове забезпечення: </a:t>
            </a:r>
            <a:r>
              <a:rPr lang="en-US" sz="2629">
                <a:solidFill>
                  <a:srgbClr val="000000"/>
                </a:solidFill>
                <a:latin typeface="Roboto"/>
                <a:ea typeface="Roboto"/>
                <a:cs typeface="Roboto"/>
                <a:sym typeface="Roboto"/>
              </a:rPr>
              <a:t>У закладі працює 60 працівників (30 осіб — педагогічний персонал, 30 осіб — технічний та обслуговуючий персонал).</a:t>
            </a:r>
          </a:p>
          <a:p>
            <a:pPr algn="just">
              <a:lnSpc>
                <a:spcPts val="4661"/>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7615281" y="-550800"/>
            <a:ext cx="10287000" cy="10287000"/>
          </a:xfrm>
          <a:custGeom>
            <a:avLst/>
            <a:gdLst/>
            <a:ahLst/>
            <a:cxnLst/>
            <a:rect r="r" b="b" t="t" l="l"/>
            <a:pathLst>
              <a:path h="10287000" w="10287000">
                <a:moveTo>
                  <a:pt x="10287000" y="0"/>
                </a:moveTo>
                <a:lnTo>
                  <a:pt x="0" y="0"/>
                </a:lnTo>
                <a:lnTo>
                  <a:pt x="0" y="10287000"/>
                </a:lnTo>
                <a:lnTo>
                  <a:pt x="10287000" y="10287000"/>
                </a:lnTo>
                <a:lnTo>
                  <a:pt x="1028700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9326010" y="6332187"/>
            <a:ext cx="4362673" cy="3796200"/>
            <a:chOff x="0" y="0"/>
            <a:chExt cx="675892" cy="588131"/>
          </a:xfrm>
        </p:grpSpPr>
        <p:sp>
          <p:nvSpPr>
            <p:cNvPr name="Freeform 4" id="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4"/>
              <a:stretch>
                <a:fillRect l="0" t="-74352" r="0" b="-74352"/>
              </a:stretch>
            </a:blipFill>
            <a:ln w="85725" cap="rnd">
              <a:solidFill>
                <a:srgbClr val="3985C4"/>
              </a:solidFill>
              <a:prstDash val="solid"/>
              <a:round/>
            </a:ln>
          </p:spPr>
        </p:sp>
      </p:grpSp>
      <p:grpSp>
        <p:nvGrpSpPr>
          <p:cNvPr name="Group 5" id="5"/>
          <p:cNvGrpSpPr/>
          <p:nvPr/>
        </p:nvGrpSpPr>
        <p:grpSpPr>
          <a:xfrm rot="0">
            <a:off x="181564" y="6332187"/>
            <a:ext cx="4362673" cy="3796200"/>
            <a:chOff x="0" y="0"/>
            <a:chExt cx="675892" cy="588131"/>
          </a:xfrm>
        </p:grpSpPr>
        <p:sp>
          <p:nvSpPr>
            <p:cNvPr name="Freeform 6" id="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5"/>
              <a:stretch>
                <a:fillRect l="0" t="-74352" r="0" b="-74352"/>
              </a:stretch>
            </a:blipFill>
            <a:ln w="85725" cap="rnd">
              <a:solidFill>
                <a:srgbClr val="3985C4"/>
              </a:solidFill>
              <a:prstDash val="solid"/>
              <a:round/>
            </a:ln>
          </p:spPr>
        </p:sp>
      </p:grpSp>
      <p:grpSp>
        <p:nvGrpSpPr>
          <p:cNvPr name="Group 7" id="7"/>
          <p:cNvGrpSpPr/>
          <p:nvPr/>
        </p:nvGrpSpPr>
        <p:grpSpPr>
          <a:xfrm rot="0">
            <a:off x="11277355" y="2078571"/>
            <a:ext cx="4362673" cy="3796200"/>
            <a:chOff x="0" y="0"/>
            <a:chExt cx="675892" cy="588131"/>
          </a:xfrm>
        </p:grpSpPr>
        <p:sp>
          <p:nvSpPr>
            <p:cNvPr name="Freeform 8" id="8"/>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6"/>
              <a:stretch>
                <a:fillRect l="0" t="-26614" r="0" b="-26614"/>
              </a:stretch>
            </a:blipFill>
            <a:ln w="85725" cap="rnd">
              <a:solidFill>
                <a:srgbClr val="FBC613"/>
              </a:solidFill>
              <a:prstDash val="solid"/>
              <a:round/>
            </a:ln>
          </p:spPr>
        </p:sp>
      </p:grpSp>
      <p:grpSp>
        <p:nvGrpSpPr>
          <p:cNvPr name="Group 9" id="9"/>
          <p:cNvGrpSpPr/>
          <p:nvPr/>
        </p:nvGrpSpPr>
        <p:grpSpPr>
          <a:xfrm rot="0">
            <a:off x="1504537" y="2237184"/>
            <a:ext cx="4362673" cy="3796200"/>
            <a:chOff x="0" y="0"/>
            <a:chExt cx="675892" cy="588131"/>
          </a:xfrm>
        </p:grpSpPr>
        <p:sp>
          <p:nvSpPr>
            <p:cNvPr name="Freeform 10" id="10"/>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7"/>
              <a:stretch>
                <a:fillRect l="0" t="-57154" r="0" b="-57154"/>
              </a:stretch>
            </a:blipFill>
            <a:ln w="85725" cap="rnd">
              <a:solidFill>
                <a:srgbClr val="FBC613"/>
              </a:solidFill>
              <a:prstDash val="solid"/>
              <a:round/>
            </a:ln>
          </p:spPr>
        </p:sp>
      </p:grpSp>
      <p:grpSp>
        <p:nvGrpSpPr>
          <p:cNvPr name="Group 11" id="11"/>
          <p:cNvGrpSpPr/>
          <p:nvPr/>
        </p:nvGrpSpPr>
        <p:grpSpPr>
          <a:xfrm rot="0">
            <a:off x="6492911" y="2237184"/>
            <a:ext cx="4362673" cy="3796200"/>
            <a:chOff x="0" y="0"/>
            <a:chExt cx="675892" cy="588131"/>
          </a:xfrm>
        </p:grpSpPr>
        <p:sp>
          <p:nvSpPr>
            <p:cNvPr name="Freeform 12" id="12"/>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8"/>
              <a:stretch>
                <a:fillRect l="0" t="-26614" r="0" b="-26614"/>
              </a:stretch>
            </a:blipFill>
            <a:ln w="85725" cap="rnd">
              <a:solidFill>
                <a:srgbClr val="3985C4"/>
              </a:solidFill>
              <a:prstDash val="solid"/>
              <a:round/>
            </a:ln>
          </p:spPr>
        </p:sp>
      </p:grpSp>
      <p:grpSp>
        <p:nvGrpSpPr>
          <p:cNvPr name="Group 13" id="13"/>
          <p:cNvGrpSpPr/>
          <p:nvPr/>
        </p:nvGrpSpPr>
        <p:grpSpPr>
          <a:xfrm rot="0">
            <a:off x="13898232" y="6332187"/>
            <a:ext cx="4362673" cy="3796200"/>
            <a:chOff x="0" y="0"/>
            <a:chExt cx="675892" cy="588131"/>
          </a:xfrm>
        </p:grpSpPr>
        <p:sp>
          <p:nvSpPr>
            <p:cNvPr name="Freeform 14" id="14"/>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9"/>
              <a:stretch>
                <a:fillRect l="0" t="-26614" r="0" b="-26614"/>
              </a:stretch>
            </a:blipFill>
            <a:ln w="85725" cap="rnd">
              <a:solidFill>
                <a:srgbClr val="FBC613"/>
              </a:solidFill>
              <a:prstDash val="solid"/>
              <a:round/>
            </a:ln>
          </p:spPr>
        </p:sp>
      </p:grpSp>
      <p:grpSp>
        <p:nvGrpSpPr>
          <p:cNvPr name="Group 15" id="15"/>
          <p:cNvGrpSpPr/>
          <p:nvPr/>
        </p:nvGrpSpPr>
        <p:grpSpPr>
          <a:xfrm rot="0">
            <a:off x="4753787" y="6332187"/>
            <a:ext cx="4362673" cy="3796200"/>
            <a:chOff x="0" y="0"/>
            <a:chExt cx="675892" cy="588131"/>
          </a:xfrm>
        </p:grpSpPr>
        <p:sp>
          <p:nvSpPr>
            <p:cNvPr name="Freeform 16" id="16"/>
            <p:cNvSpPr/>
            <p:nvPr/>
          </p:nvSpPr>
          <p:spPr>
            <a:xfrm flipH="false" flipV="false" rot="0">
              <a:off x="0" y="0"/>
              <a:ext cx="675892" cy="588131"/>
            </a:xfrm>
            <a:custGeom>
              <a:avLst/>
              <a:gdLst/>
              <a:ahLst/>
              <a:cxnLst/>
              <a:rect r="r" b="b" t="t" l="l"/>
              <a:pathLst>
                <a:path h="588131" w="675892">
                  <a:moveTo>
                    <a:pt x="40815" y="0"/>
                  </a:moveTo>
                  <a:lnTo>
                    <a:pt x="635077" y="0"/>
                  </a:lnTo>
                  <a:cubicBezTo>
                    <a:pt x="645902" y="0"/>
                    <a:pt x="656283" y="4300"/>
                    <a:pt x="663938" y="11955"/>
                  </a:cubicBezTo>
                  <a:cubicBezTo>
                    <a:pt x="671592" y="19609"/>
                    <a:pt x="675892" y="29990"/>
                    <a:pt x="675892" y="40815"/>
                  </a:cubicBezTo>
                  <a:lnTo>
                    <a:pt x="675892" y="547315"/>
                  </a:lnTo>
                  <a:cubicBezTo>
                    <a:pt x="675892" y="558140"/>
                    <a:pt x="671592" y="568522"/>
                    <a:pt x="663938" y="576176"/>
                  </a:cubicBezTo>
                  <a:cubicBezTo>
                    <a:pt x="656283" y="583831"/>
                    <a:pt x="645902" y="588131"/>
                    <a:pt x="635077" y="588131"/>
                  </a:cubicBezTo>
                  <a:lnTo>
                    <a:pt x="40815" y="588131"/>
                  </a:lnTo>
                  <a:cubicBezTo>
                    <a:pt x="29990" y="588131"/>
                    <a:pt x="19609" y="583831"/>
                    <a:pt x="11955" y="576176"/>
                  </a:cubicBezTo>
                  <a:cubicBezTo>
                    <a:pt x="4300" y="568522"/>
                    <a:pt x="0" y="558140"/>
                    <a:pt x="0" y="547315"/>
                  </a:cubicBezTo>
                  <a:lnTo>
                    <a:pt x="0" y="40815"/>
                  </a:lnTo>
                  <a:cubicBezTo>
                    <a:pt x="0" y="29990"/>
                    <a:pt x="4300" y="19609"/>
                    <a:pt x="11955" y="11955"/>
                  </a:cubicBezTo>
                  <a:cubicBezTo>
                    <a:pt x="19609" y="4300"/>
                    <a:pt x="29990" y="0"/>
                    <a:pt x="40815" y="0"/>
                  </a:cubicBezTo>
                  <a:close/>
                </a:path>
              </a:pathLst>
            </a:custGeom>
            <a:blipFill>
              <a:blip r:embed="rId10"/>
              <a:stretch>
                <a:fillRect l="-8010" t="0" r="-8010" b="0"/>
              </a:stretch>
            </a:blipFill>
            <a:ln w="85725" cap="rnd">
              <a:solidFill>
                <a:srgbClr val="FBC613"/>
              </a:solidFill>
              <a:prstDash val="solid"/>
              <a:round/>
            </a:ln>
          </p:spPr>
        </p:sp>
      </p:grpSp>
      <p:sp>
        <p:nvSpPr>
          <p:cNvPr name="TextBox 17" id="17"/>
          <p:cNvSpPr txBox="true"/>
          <p:nvPr/>
        </p:nvSpPr>
        <p:spPr>
          <a:xfrm rot="0">
            <a:off x="-1356138" y="433704"/>
            <a:ext cx="11800749" cy="854710"/>
          </a:xfrm>
          <a:prstGeom prst="rect">
            <a:avLst/>
          </a:prstGeom>
        </p:spPr>
        <p:txBody>
          <a:bodyPr anchor="t" rtlCol="false" tIns="0" lIns="0" bIns="0" rIns="0">
            <a:spAutoFit/>
          </a:bodyPr>
          <a:lstStyle/>
          <a:p>
            <a:pPr algn="ctr">
              <a:lnSpc>
                <a:spcPts val="6380"/>
              </a:lnSpc>
            </a:pPr>
            <a:r>
              <a:rPr lang="en-US" b="true" sz="5800">
                <a:solidFill>
                  <a:srgbClr val="034383"/>
                </a:solidFill>
                <a:latin typeface="Ubuntu Bold"/>
                <a:ea typeface="Ubuntu Bold"/>
                <a:cs typeface="Ubuntu Bold"/>
                <a:sym typeface="Ubuntu Bold"/>
              </a:rPr>
              <a:t>МИ ДОПОМОГАЄМО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8710" y="-956492"/>
            <a:ext cx="9873830" cy="11243492"/>
          </a:xfrm>
          <a:custGeom>
            <a:avLst/>
            <a:gdLst/>
            <a:ahLst/>
            <a:cxnLst/>
            <a:rect r="r" b="b" t="t" l="l"/>
            <a:pathLst>
              <a:path h="11243492" w="9873830">
                <a:moveTo>
                  <a:pt x="0" y="0"/>
                </a:moveTo>
                <a:lnTo>
                  <a:pt x="9873830" y="0"/>
                </a:lnTo>
                <a:lnTo>
                  <a:pt x="9873830" y="11243492"/>
                </a:lnTo>
                <a:lnTo>
                  <a:pt x="0" y="112434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572255">
            <a:off x="15686795" y="1003343"/>
            <a:ext cx="1361659" cy="1331950"/>
          </a:xfrm>
          <a:custGeom>
            <a:avLst/>
            <a:gdLst/>
            <a:ahLst/>
            <a:cxnLst/>
            <a:rect r="r" b="b" t="t" l="l"/>
            <a:pathLst>
              <a:path h="1331950" w="1361659">
                <a:moveTo>
                  <a:pt x="0" y="0"/>
                </a:moveTo>
                <a:lnTo>
                  <a:pt x="1361659" y="0"/>
                </a:lnTo>
                <a:lnTo>
                  <a:pt x="1361659" y="1331950"/>
                </a:lnTo>
                <a:lnTo>
                  <a:pt x="0" y="13319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true" rot="-5400000">
            <a:off x="12582628" y="4790676"/>
            <a:ext cx="6157558" cy="6157558"/>
          </a:xfrm>
          <a:custGeom>
            <a:avLst/>
            <a:gdLst/>
            <a:ahLst/>
            <a:cxnLst/>
            <a:rect r="r" b="b" t="t" l="l"/>
            <a:pathLst>
              <a:path h="6157558" w="6157558">
                <a:moveTo>
                  <a:pt x="0" y="6157558"/>
                </a:moveTo>
                <a:lnTo>
                  <a:pt x="6157557" y="6157558"/>
                </a:lnTo>
                <a:lnTo>
                  <a:pt x="6157557" y="0"/>
                </a:lnTo>
                <a:lnTo>
                  <a:pt x="0" y="0"/>
                </a:lnTo>
                <a:lnTo>
                  <a:pt x="0" y="6157558"/>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true" flipV="false" rot="0">
            <a:off x="8001000" y="-170071"/>
            <a:ext cx="10287000" cy="10287000"/>
          </a:xfrm>
          <a:custGeom>
            <a:avLst/>
            <a:gdLst/>
            <a:ahLst/>
            <a:cxnLst/>
            <a:rect r="r" b="b" t="t" l="l"/>
            <a:pathLst>
              <a:path h="10287000" w="10287000">
                <a:moveTo>
                  <a:pt x="10287000" y="0"/>
                </a:moveTo>
                <a:lnTo>
                  <a:pt x="0" y="0"/>
                </a:lnTo>
                <a:lnTo>
                  <a:pt x="0" y="10287000"/>
                </a:lnTo>
                <a:lnTo>
                  <a:pt x="10287000" y="10287000"/>
                </a:lnTo>
                <a:lnTo>
                  <a:pt x="1028700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6" id="6"/>
          <p:cNvSpPr/>
          <p:nvPr/>
        </p:nvSpPr>
        <p:spPr>
          <a:xfrm flipH="false" flipV="false" rot="0">
            <a:off x="4001616" y="0"/>
            <a:ext cx="9142884" cy="6461463"/>
          </a:xfrm>
          <a:custGeom>
            <a:avLst/>
            <a:gdLst/>
            <a:ahLst/>
            <a:cxnLst/>
            <a:rect r="r" b="b" t="t" l="l"/>
            <a:pathLst>
              <a:path h="6461463" w="9142884">
                <a:moveTo>
                  <a:pt x="0" y="0"/>
                </a:moveTo>
                <a:lnTo>
                  <a:pt x="9142884" y="0"/>
                </a:lnTo>
                <a:lnTo>
                  <a:pt x="9142884" y="6461463"/>
                </a:lnTo>
                <a:lnTo>
                  <a:pt x="0" y="6461463"/>
                </a:lnTo>
                <a:lnTo>
                  <a:pt x="0" y="0"/>
                </a:lnTo>
                <a:close/>
              </a:path>
            </a:pathLst>
          </a:custGeom>
          <a:blipFill>
            <a:blip r:embed="rId10"/>
            <a:stretch>
              <a:fillRect l="0" t="0" r="0" b="-6123"/>
            </a:stretch>
          </a:blipFill>
        </p:spPr>
      </p:sp>
      <p:sp>
        <p:nvSpPr>
          <p:cNvPr name="TextBox 7" id="7"/>
          <p:cNvSpPr txBox="true"/>
          <p:nvPr/>
        </p:nvSpPr>
        <p:spPr>
          <a:xfrm rot="0">
            <a:off x="3440053" y="6622266"/>
            <a:ext cx="10084236" cy="2058373"/>
          </a:xfrm>
          <a:prstGeom prst="rect">
            <a:avLst/>
          </a:prstGeom>
        </p:spPr>
        <p:txBody>
          <a:bodyPr anchor="t" rtlCol="false" tIns="0" lIns="0" bIns="0" rIns="0">
            <a:spAutoFit/>
          </a:bodyPr>
          <a:lstStyle/>
          <a:p>
            <a:pPr algn="ctr">
              <a:lnSpc>
                <a:spcPts val="3229"/>
              </a:lnSpc>
            </a:pPr>
            <a:r>
              <a:rPr lang="en-US" sz="2935">
                <a:solidFill>
                  <a:srgbClr val="034383"/>
                </a:solidFill>
                <a:latin typeface="Intro"/>
                <a:ea typeface="Intro"/>
                <a:cs typeface="Intro"/>
                <a:sym typeface="Intro"/>
              </a:rPr>
              <a:t>ПІДСУМКИ</a:t>
            </a:r>
            <a:r>
              <a:rPr lang="en-US" sz="2935">
                <a:solidFill>
                  <a:srgbClr val="034383"/>
                </a:solidFill>
                <a:latin typeface="Intro"/>
                <a:ea typeface="Intro"/>
                <a:cs typeface="Intro"/>
                <a:sym typeface="Intro"/>
              </a:rPr>
              <a:t> 2025–2026 Н.Р.</a:t>
            </a:r>
          </a:p>
          <a:p>
            <a:pPr algn="ctr">
              <a:lnSpc>
                <a:spcPts val="3229"/>
              </a:lnSpc>
            </a:pPr>
            <a:r>
              <a:rPr lang="en-US" sz="2935">
                <a:solidFill>
                  <a:srgbClr val="034383"/>
                </a:solidFill>
                <a:latin typeface="Intro"/>
                <a:ea typeface="Intro"/>
                <a:cs typeface="Intro"/>
                <a:sym typeface="Intro"/>
              </a:rPr>
              <a:t>✓ забезпечено безпечне</a:t>
            </a:r>
            <a:r>
              <a:rPr lang="en-US" sz="2935">
                <a:solidFill>
                  <a:srgbClr val="034383"/>
                </a:solidFill>
                <a:latin typeface="Intro"/>
                <a:ea typeface="Intro"/>
                <a:cs typeface="Intro"/>
                <a:sym typeface="Intro"/>
              </a:rPr>
              <a:t> ОСВІТНЄ СЕРЕДОВИЩЕ</a:t>
            </a:r>
          </a:p>
          <a:p>
            <a:pPr algn="ctr">
              <a:lnSpc>
                <a:spcPts val="3229"/>
              </a:lnSpc>
            </a:pPr>
            <a:r>
              <a:rPr lang="en-US" sz="2935">
                <a:solidFill>
                  <a:srgbClr val="034383"/>
                </a:solidFill>
                <a:latin typeface="Intro"/>
                <a:ea typeface="Intro"/>
                <a:cs typeface="Intro"/>
                <a:sym typeface="Intro"/>
              </a:rPr>
              <a:t> ✓ ПОКРАЩЕНО МАТЕРІАЛЬНУ БАЗУ</a:t>
            </a:r>
          </a:p>
          <a:p>
            <a:pPr algn="ctr">
              <a:lnSpc>
                <a:spcPts val="3229"/>
              </a:lnSpc>
            </a:pPr>
            <a:r>
              <a:rPr lang="en-US" sz="2935">
                <a:solidFill>
                  <a:srgbClr val="034383"/>
                </a:solidFill>
                <a:latin typeface="Intro"/>
                <a:ea typeface="Intro"/>
                <a:cs typeface="Intro"/>
                <a:sym typeface="Intro"/>
              </a:rPr>
              <a:t> ✓ ПІДТРИМАНО МЕНТАЛЬНЕ ЗДОРОВ'Я ДІТЕЙ</a:t>
            </a:r>
          </a:p>
          <a:p>
            <a:pPr algn="ctr">
              <a:lnSpc>
                <a:spcPts val="3229"/>
              </a:lnSpc>
            </a:pPr>
            <a:r>
              <a:rPr lang="en-US" sz="2935">
                <a:solidFill>
                  <a:srgbClr val="034383"/>
                </a:solidFill>
                <a:latin typeface="Intro"/>
                <a:ea typeface="Intro"/>
                <a:cs typeface="Intro"/>
                <a:sym typeface="Intro"/>
              </a:rPr>
              <a:t> ✓ ПІДВИЩЕНО ПРОФЕСІЙНИЙ РІВЕНЬ ПЕДАГОГІВ</a:t>
            </a:r>
          </a:p>
          <a:p>
            <a:pPr algn="l">
              <a:lnSpc>
                <a:spcPts val="70"/>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831070"/>
            <a:ext cx="9873830" cy="11243492"/>
          </a:xfrm>
          <a:custGeom>
            <a:avLst/>
            <a:gdLst/>
            <a:ahLst/>
            <a:cxnLst/>
            <a:rect r="r" b="b" t="t" l="l"/>
            <a:pathLst>
              <a:path h="11243492" w="9873830">
                <a:moveTo>
                  <a:pt x="0" y="0"/>
                </a:moveTo>
                <a:lnTo>
                  <a:pt x="9873830" y="0"/>
                </a:lnTo>
                <a:lnTo>
                  <a:pt x="9873830" y="11243492"/>
                </a:lnTo>
                <a:lnTo>
                  <a:pt x="0" y="112434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8925961" y="0"/>
            <a:ext cx="9873830" cy="11243492"/>
          </a:xfrm>
          <a:custGeom>
            <a:avLst/>
            <a:gdLst/>
            <a:ahLst/>
            <a:cxnLst/>
            <a:rect r="r" b="b" t="t" l="l"/>
            <a:pathLst>
              <a:path h="11243492" w="9873830">
                <a:moveTo>
                  <a:pt x="9873830" y="11243492"/>
                </a:moveTo>
                <a:lnTo>
                  <a:pt x="0" y="11243492"/>
                </a:lnTo>
                <a:lnTo>
                  <a:pt x="0" y="0"/>
                </a:lnTo>
                <a:lnTo>
                  <a:pt x="9873830" y="0"/>
                </a:lnTo>
                <a:lnTo>
                  <a:pt x="9873830" y="1124349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991757" y="3537288"/>
            <a:ext cx="12304485" cy="6419648"/>
          </a:xfrm>
          <a:custGeom>
            <a:avLst/>
            <a:gdLst/>
            <a:ahLst/>
            <a:cxnLst/>
            <a:rect r="r" b="b" t="t" l="l"/>
            <a:pathLst>
              <a:path h="6419648" w="12304485">
                <a:moveTo>
                  <a:pt x="0" y="0"/>
                </a:moveTo>
                <a:lnTo>
                  <a:pt x="12304486" y="0"/>
                </a:lnTo>
                <a:lnTo>
                  <a:pt x="12304486" y="6419648"/>
                </a:lnTo>
                <a:lnTo>
                  <a:pt x="0" y="6419648"/>
                </a:lnTo>
                <a:lnTo>
                  <a:pt x="0" y="0"/>
                </a:lnTo>
                <a:close/>
              </a:path>
            </a:pathLst>
          </a:custGeom>
          <a:blipFill>
            <a:blip r:embed="rId4"/>
            <a:stretch>
              <a:fillRect l="0" t="-12689" r="0" b="-12689"/>
            </a:stretch>
          </a:blipFill>
        </p:spPr>
      </p:sp>
      <p:sp>
        <p:nvSpPr>
          <p:cNvPr name="TextBox 5" id="5"/>
          <p:cNvSpPr txBox="true"/>
          <p:nvPr/>
        </p:nvSpPr>
        <p:spPr>
          <a:xfrm rot="0">
            <a:off x="1237889" y="1592687"/>
            <a:ext cx="15594919" cy="1752960"/>
          </a:xfrm>
          <a:prstGeom prst="rect">
            <a:avLst/>
          </a:prstGeom>
        </p:spPr>
        <p:txBody>
          <a:bodyPr anchor="t" rtlCol="false" tIns="0" lIns="0" bIns="0" rIns="0">
            <a:spAutoFit/>
          </a:bodyPr>
          <a:lstStyle/>
          <a:p>
            <a:pPr algn="ctr">
              <a:lnSpc>
                <a:spcPts val="13231"/>
              </a:lnSpc>
            </a:pPr>
            <a:r>
              <a:rPr lang="en-US" b="true" sz="12028">
                <a:solidFill>
                  <a:srgbClr val="034383"/>
                </a:solidFill>
                <a:latin typeface="Ubuntu Bold"/>
                <a:ea typeface="Ubuntu Bold"/>
                <a:cs typeface="Ubuntu Bold"/>
                <a:sym typeface="Ubuntu Bold"/>
              </a:rPr>
              <a:t>ДЯКУЮ ЗА УВАГУ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45482" y="1038035"/>
            <a:ext cx="15584786" cy="1295401"/>
          </a:xfrm>
          <a:prstGeom prst="rect">
            <a:avLst/>
          </a:prstGeom>
        </p:spPr>
        <p:txBody>
          <a:bodyPr anchor="t" rtlCol="false" tIns="0" lIns="0" bIns="0" rIns="0">
            <a:spAutoFit/>
          </a:bodyPr>
          <a:lstStyle/>
          <a:p>
            <a:pPr algn="ctr">
              <a:lnSpc>
                <a:spcPts val="4950"/>
              </a:lnSpc>
            </a:pPr>
            <a:r>
              <a:rPr lang="en-US" b="true" sz="4500">
                <a:solidFill>
                  <a:srgbClr val="034383"/>
                </a:solidFill>
                <a:latin typeface="Ubuntu Bold"/>
                <a:ea typeface="Ubuntu Bold"/>
                <a:cs typeface="Ubuntu Bold"/>
                <a:sym typeface="Ubuntu Bold"/>
              </a:rPr>
              <a:t>ПРІОРИТЕТНІ НАПРЯМКИ ОСВІТНЬОГО ПРОЦЕСУ ТА РЕЗУЛЬТАТИ ЇХ РЕАЛІЗАЦІЇ</a:t>
            </a:r>
          </a:p>
        </p:txBody>
      </p:sp>
      <p:grpSp>
        <p:nvGrpSpPr>
          <p:cNvPr name="Group 3" id="3"/>
          <p:cNvGrpSpPr/>
          <p:nvPr/>
        </p:nvGrpSpPr>
        <p:grpSpPr>
          <a:xfrm rot="-9581706">
            <a:off x="1172975" y="2996679"/>
            <a:ext cx="1124424" cy="977972"/>
            <a:chOff x="0" y="0"/>
            <a:chExt cx="473018" cy="411409"/>
          </a:xfrm>
        </p:grpSpPr>
        <p:sp>
          <p:nvSpPr>
            <p:cNvPr name="Freeform 4" id="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4F3F07"/>
            </a:solidFill>
          </p:spPr>
        </p:sp>
        <p:sp>
          <p:nvSpPr>
            <p:cNvPr name="TextBox 5" id="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9581706">
            <a:off x="476013" y="3285182"/>
            <a:ext cx="1124424" cy="977972"/>
            <a:chOff x="0" y="0"/>
            <a:chExt cx="473018" cy="411409"/>
          </a:xfrm>
        </p:grpSpPr>
        <p:sp>
          <p:nvSpPr>
            <p:cNvPr name="Freeform 7" id="7"/>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8" id="8"/>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9581706">
            <a:off x="16697088" y="5223756"/>
            <a:ext cx="1124424" cy="977972"/>
            <a:chOff x="0" y="0"/>
            <a:chExt cx="473018" cy="411409"/>
          </a:xfrm>
        </p:grpSpPr>
        <p:sp>
          <p:nvSpPr>
            <p:cNvPr name="Freeform 10" id="10"/>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11" id="11"/>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12" id="12"/>
          <p:cNvGrpSpPr/>
          <p:nvPr/>
        </p:nvGrpSpPr>
        <p:grpSpPr>
          <a:xfrm rot="-10800000">
            <a:off x="889608" y="2419160"/>
            <a:ext cx="16731074" cy="3716512"/>
            <a:chOff x="0" y="0"/>
            <a:chExt cx="7038357" cy="1563447"/>
          </a:xfrm>
        </p:grpSpPr>
        <p:sp>
          <p:nvSpPr>
            <p:cNvPr name="Freeform 13" id="13"/>
            <p:cNvSpPr/>
            <p:nvPr/>
          </p:nvSpPr>
          <p:spPr>
            <a:xfrm flipH="false" flipV="false" rot="0">
              <a:off x="0" y="0"/>
              <a:ext cx="7038357" cy="1563447"/>
            </a:xfrm>
            <a:custGeom>
              <a:avLst/>
              <a:gdLst/>
              <a:ahLst/>
              <a:cxnLst/>
              <a:rect r="r" b="b" t="t" l="l"/>
              <a:pathLst>
                <a:path h="1563447" w="7038357">
                  <a:moveTo>
                    <a:pt x="0" y="0"/>
                  </a:moveTo>
                  <a:lnTo>
                    <a:pt x="7038357" y="0"/>
                  </a:lnTo>
                  <a:lnTo>
                    <a:pt x="7038357" y="1563447"/>
                  </a:lnTo>
                  <a:lnTo>
                    <a:pt x="0" y="1563447"/>
                  </a:lnTo>
                  <a:close/>
                </a:path>
              </a:pathLst>
            </a:custGeom>
            <a:solidFill>
              <a:srgbClr val="EFEFEF"/>
            </a:solidFill>
          </p:spPr>
        </p:sp>
        <p:sp>
          <p:nvSpPr>
            <p:cNvPr name="TextBox 14" id="14"/>
            <p:cNvSpPr txBox="true"/>
            <p:nvPr/>
          </p:nvSpPr>
          <p:spPr>
            <a:xfrm>
              <a:off x="0" y="-38100"/>
              <a:ext cx="7038357" cy="1601547"/>
            </a:xfrm>
            <a:prstGeom prst="rect">
              <a:avLst/>
            </a:prstGeom>
          </p:spPr>
          <p:txBody>
            <a:bodyPr anchor="ctr" rtlCol="false" tIns="50800" lIns="50800" bIns="50800" rIns="50800"/>
            <a:lstStyle/>
            <a:p>
              <a:pPr algn="ctr">
                <a:lnSpc>
                  <a:spcPts val="3295"/>
                </a:lnSpc>
              </a:pPr>
            </a:p>
          </p:txBody>
        </p:sp>
      </p:grpSp>
      <p:grpSp>
        <p:nvGrpSpPr>
          <p:cNvPr name="Group 15" id="15"/>
          <p:cNvGrpSpPr/>
          <p:nvPr/>
        </p:nvGrpSpPr>
        <p:grpSpPr>
          <a:xfrm rot="-10800000">
            <a:off x="27260" y="50728"/>
            <a:ext cx="8220410" cy="977972"/>
            <a:chOff x="0" y="0"/>
            <a:chExt cx="3458127" cy="411409"/>
          </a:xfrm>
        </p:grpSpPr>
        <p:sp>
          <p:nvSpPr>
            <p:cNvPr name="Freeform 16" id="16"/>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7" id="17"/>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8" id="18"/>
          <p:cNvSpPr/>
          <p:nvPr/>
        </p:nvSpPr>
        <p:spPr>
          <a:xfrm flipH="false" flipV="false" rot="0">
            <a:off x="341264" y="705959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9" id="19"/>
          <p:cNvGrpSpPr/>
          <p:nvPr/>
        </p:nvGrpSpPr>
        <p:grpSpPr>
          <a:xfrm rot="-10800000">
            <a:off x="14657615" y="9309028"/>
            <a:ext cx="8220410" cy="977972"/>
            <a:chOff x="0" y="0"/>
            <a:chExt cx="3458127" cy="411409"/>
          </a:xfrm>
        </p:grpSpPr>
        <p:sp>
          <p:nvSpPr>
            <p:cNvPr name="Freeform 20" id="20"/>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4294CE"/>
            </a:solidFill>
          </p:spPr>
        </p:sp>
        <p:sp>
          <p:nvSpPr>
            <p:cNvPr name="TextBox 21" id="21"/>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22" id="22"/>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23" id="23"/>
          <p:cNvGrpSpPr/>
          <p:nvPr/>
        </p:nvGrpSpPr>
        <p:grpSpPr>
          <a:xfrm rot="0">
            <a:off x="1735186" y="5949098"/>
            <a:ext cx="4687936" cy="4588663"/>
            <a:chOff x="0" y="0"/>
            <a:chExt cx="726284" cy="710904"/>
          </a:xfrm>
        </p:grpSpPr>
        <p:sp>
          <p:nvSpPr>
            <p:cNvPr name="Freeform 24" id="24"/>
            <p:cNvSpPr/>
            <p:nvPr/>
          </p:nvSpPr>
          <p:spPr>
            <a:xfrm flipH="false" flipV="false" rot="0">
              <a:off x="0" y="0"/>
              <a:ext cx="726284" cy="710904"/>
            </a:xfrm>
            <a:custGeom>
              <a:avLst/>
              <a:gdLst/>
              <a:ahLst/>
              <a:cxnLst/>
              <a:rect r="r" b="b" t="t" l="l"/>
              <a:pathLst>
                <a:path h="710904" w="726284">
                  <a:moveTo>
                    <a:pt x="363142" y="0"/>
                  </a:moveTo>
                  <a:cubicBezTo>
                    <a:pt x="162584" y="0"/>
                    <a:pt x="0" y="159141"/>
                    <a:pt x="0" y="355452"/>
                  </a:cubicBezTo>
                  <a:cubicBezTo>
                    <a:pt x="0" y="551763"/>
                    <a:pt x="162584" y="710904"/>
                    <a:pt x="363142" y="710904"/>
                  </a:cubicBezTo>
                  <a:cubicBezTo>
                    <a:pt x="563700" y="710904"/>
                    <a:pt x="726284" y="551763"/>
                    <a:pt x="726284" y="355452"/>
                  </a:cubicBezTo>
                  <a:cubicBezTo>
                    <a:pt x="726284" y="159141"/>
                    <a:pt x="563700" y="0"/>
                    <a:pt x="363142" y="0"/>
                  </a:cubicBezTo>
                  <a:close/>
                </a:path>
              </a:pathLst>
            </a:custGeom>
            <a:blipFill>
              <a:blip r:embed="rId4"/>
              <a:stretch>
                <a:fillRect l="-9103" t="0" r="-9103" b="0"/>
              </a:stretch>
            </a:blipFill>
            <a:ln w="76200" cap="sq">
              <a:solidFill>
                <a:srgbClr val="034383"/>
              </a:solidFill>
              <a:prstDash val="solid"/>
              <a:miter/>
            </a:ln>
          </p:spPr>
        </p:sp>
      </p:grpSp>
      <p:grpSp>
        <p:nvGrpSpPr>
          <p:cNvPr name="Group 25" id="25"/>
          <p:cNvGrpSpPr/>
          <p:nvPr/>
        </p:nvGrpSpPr>
        <p:grpSpPr>
          <a:xfrm rot="0">
            <a:off x="12204631" y="6034823"/>
            <a:ext cx="4510384" cy="4550726"/>
            <a:chOff x="0" y="0"/>
            <a:chExt cx="698776" cy="705027"/>
          </a:xfrm>
        </p:grpSpPr>
        <p:sp>
          <p:nvSpPr>
            <p:cNvPr name="Freeform 26" id="26"/>
            <p:cNvSpPr/>
            <p:nvPr/>
          </p:nvSpPr>
          <p:spPr>
            <a:xfrm flipH="false" flipV="false" rot="0">
              <a:off x="0" y="0"/>
              <a:ext cx="698776" cy="705027"/>
            </a:xfrm>
            <a:custGeom>
              <a:avLst/>
              <a:gdLst/>
              <a:ahLst/>
              <a:cxnLst/>
              <a:rect r="r" b="b" t="t" l="l"/>
              <a:pathLst>
                <a:path h="705027" w="698776">
                  <a:moveTo>
                    <a:pt x="349388" y="0"/>
                  </a:moveTo>
                  <a:cubicBezTo>
                    <a:pt x="156426" y="0"/>
                    <a:pt x="0" y="157826"/>
                    <a:pt x="0" y="352513"/>
                  </a:cubicBezTo>
                  <a:cubicBezTo>
                    <a:pt x="0" y="547201"/>
                    <a:pt x="156426" y="705027"/>
                    <a:pt x="349388" y="705027"/>
                  </a:cubicBezTo>
                  <a:cubicBezTo>
                    <a:pt x="542350" y="705027"/>
                    <a:pt x="698776" y="547201"/>
                    <a:pt x="698776" y="352513"/>
                  </a:cubicBezTo>
                  <a:cubicBezTo>
                    <a:pt x="698776" y="157826"/>
                    <a:pt x="542350" y="0"/>
                    <a:pt x="349388" y="0"/>
                  </a:cubicBezTo>
                  <a:close/>
                </a:path>
              </a:pathLst>
            </a:custGeom>
            <a:blipFill>
              <a:blip r:embed="rId5"/>
              <a:stretch>
                <a:fillRect l="-11372" t="0" r="-11372" b="0"/>
              </a:stretch>
            </a:blipFill>
            <a:ln w="76200" cap="sq">
              <a:solidFill>
                <a:srgbClr val="034383"/>
              </a:solidFill>
              <a:prstDash val="solid"/>
              <a:miter/>
            </a:ln>
          </p:spPr>
        </p:sp>
      </p:grpSp>
      <p:grpSp>
        <p:nvGrpSpPr>
          <p:cNvPr name="Group 27" id="27"/>
          <p:cNvGrpSpPr/>
          <p:nvPr/>
        </p:nvGrpSpPr>
        <p:grpSpPr>
          <a:xfrm rot="0">
            <a:off x="6822453" y="5949098"/>
            <a:ext cx="4643095" cy="4588663"/>
            <a:chOff x="0" y="0"/>
            <a:chExt cx="719337" cy="710904"/>
          </a:xfrm>
        </p:grpSpPr>
        <p:sp>
          <p:nvSpPr>
            <p:cNvPr name="Freeform 28" id="28"/>
            <p:cNvSpPr/>
            <p:nvPr/>
          </p:nvSpPr>
          <p:spPr>
            <a:xfrm flipH="false" flipV="false" rot="0">
              <a:off x="0" y="0"/>
              <a:ext cx="719337" cy="710904"/>
            </a:xfrm>
            <a:custGeom>
              <a:avLst/>
              <a:gdLst/>
              <a:ahLst/>
              <a:cxnLst/>
              <a:rect r="r" b="b" t="t" l="l"/>
              <a:pathLst>
                <a:path h="710904" w="719337">
                  <a:moveTo>
                    <a:pt x="359668" y="0"/>
                  </a:moveTo>
                  <a:cubicBezTo>
                    <a:pt x="161029" y="0"/>
                    <a:pt x="0" y="159141"/>
                    <a:pt x="0" y="355452"/>
                  </a:cubicBezTo>
                  <a:cubicBezTo>
                    <a:pt x="0" y="551763"/>
                    <a:pt x="161029" y="710904"/>
                    <a:pt x="359668" y="710904"/>
                  </a:cubicBezTo>
                  <a:cubicBezTo>
                    <a:pt x="558308" y="710904"/>
                    <a:pt x="719337" y="551763"/>
                    <a:pt x="719337" y="355452"/>
                  </a:cubicBezTo>
                  <a:cubicBezTo>
                    <a:pt x="719337" y="159141"/>
                    <a:pt x="558308" y="0"/>
                    <a:pt x="359668" y="0"/>
                  </a:cubicBezTo>
                  <a:close/>
                </a:path>
              </a:pathLst>
            </a:custGeom>
            <a:blipFill>
              <a:blip r:embed="rId6"/>
              <a:stretch>
                <a:fillRect l="0" t="-1155" r="0" b="-1155"/>
              </a:stretch>
            </a:blipFill>
            <a:ln w="76200" cap="sq">
              <a:solidFill>
                <a:srgbClr val="034383"/>
              </a:solidFill>
              <a:prstDash val="solid"/>
              <a:miter/>
            </a:ln>
          </p:spPr>
        </p:sp>
      </p:grpSp>
      <p:sp>
        <p:nvSpPr>
          <p:cNvPr name="TextBox 29" id="29"/>
          <p:cNvSpPr txBox="true"/>
          <p:nvPr/>
        </p:nvSpPr>
        <p:spPr>
          <a:xfrm rot="0">
            <a:off x="889608" y="2362010"/>
            <a:ext cx="16731074" cy="1462903"/>
          </a:xfrm>
          <a:prstGeom prst="rect">
            <a:avLst/>
          </a:prstGeom>
        </p:spPr>
        <p:txBody>
          <a:bodyPr anchor="t" rtlCol="false" tIns="0" lIns="0" bIns="0" rIns="0">
            <a:spAutoFit/>
          </a:bodyPr>
          <a:lstStyle/>
          <a:p>
            <a:pPr algn="ctr">
              <a:lnSpc>
                <a:spcPts val="3711"/>
              </a:lnSpc>
            </a:pPr>
            <a:r>
              <a:rPr lang="en-US" sz="2650" b="true">
                <a:solidFill>
                  <a:srgbClr val="0D1D29"/>
                </a:solidFill>
                <a:latin typeface="Open Sans 1 Bold"/>
                <a:ea typeface="Open Sans 1 Bold"/>
                <a:cs typeface="Open Sans 1 Bold"/>
                <a:sym typeface="Open Sans 1 Bold"/>
              </a:rPr>
              <a:t>Основним орієнтиром роботи закладу у 2025/2026 навчальному році стало формування у дошкільників здоров’язбережувальної компетентності, безпеки життєдіяльності, національної свідомості та підтримка ментального здоров'я всього освітнього середовища.</a:t>
            </a:r>
          </a:p>
          <a:p>
            <a:pPr algn="just" marL="0" indent="0" lvl="0">
              <a:lnSpc>
                <a:spcPts val="269"/>
              </a:lnSpc>
              <a:spcBef>
                <a:spcPct val="0"/>
              </a:spcBef>
            </a:pPr>
          </a:p>
        </p:txBody>
      </p:sp>
      <p:sp>
        <p:nvSpPr>
          <p:cNvPr name="TextBox 30" id="30"/>
          <p:cNvSpPr txBox="true"/>
          <p:nvPr/>
        </p:nvSpPr>
        <p:spPr>
          <a:xfrm rot="0">
            <a:off x="1038225" y="3953573"/>
            <a:ext cx="10968060" cy="474291"/>
          </a:xfrm>
          <a:prstGeom prst="rect">
            <a:avLst/>
          </a:prstGeom>
        </p:spPr>
        <p:txBody>
          <a:bodyPr anchor="t" rtlCol="false" tIns="0" lIns="0" bIns="0" rIns="0">
            <a:spAutoFit/>
          </a:bodyPr>
          <a:lstStyle/>
          <a:p>
            <a:pPr algn="just">
              <a:lnSpc>
                <a:spcPts val="3291"/>
              </a:lnSpc>
            </a:pPr>
            <a:r>
              <a:rPr lang="en-US" sz="2350">
                <a:solidFill>
                  <a:srgbClr val="000000"/>
                </a:solidFill>
                <a:latin typeface="Intro"/>
                <a:ea typeface="Intro"/>
                <a:cs typeface="Intro"/>
                <a:sym typeface="Intro"/>
              </a:rPr>
              <a:t>1. Безпека життєдіяльності та мінна просвіта</a:t>
            </a:r>
          </a:p>
          <a:p>
            <a:pPr algn="just" marL="0" indent="0" lvl="0">
              <a:lnSpc>
                <a:spcPts val="269"/>
              </a:lnSpc>
              <a:spcBef>
                <a:spcPct val="0"/>
              </a:spcBef>
            </a:pPr>
          </a:p>
        </p:txBody>
      </p:sp>
      <p:sp>
        <p:nvSpPr>
          <p:cNvPr name="TextBox 31" id="31"/>
          <p:cNvSpPr txBox="true"/>
          <p:nvPr/>
        </p:nvSpPr>
        <p:spPr>
          <a:xfrm rot="0">
            <a:off x="889608" y="4523916"/>
            <a:ext cx="15364340" cy="406926"/>
          </a:xfrm>
          <a:prstGeom prst="rect">
            <a:avLst/>
          </a:prstGeom>
        </p:spPr>
        <p:txBody>
          <a:bodyPr anchor="t" rtlCol="false" tIns="0" lIns="0" bIns="0" rIns="0">
            <a:spAutoFit/>
          </a:bodyPr>
          <a:lstStyle/>
          <a:p>
            <a:pPr algn="ctr">
              <a:lnSpc>
                <a:spcPts val="3295"/>
              </a:lnSpc>
              <a:spcBef>
                <a:spcPct val="0"/>
              </a:spcBef>
            </a:pPr>
            <a:r>
              <a:rPr lang="en-US" sz="2354">
                <a:solidFill>
                  <a:srgbClr val="000000"/>
                </a:solidFill>
                <a:latin typeface="Intro"/>
                <a:ea typeface="Intro"/>
                <a:cs typeface="Intro"/>
                <a:sym typeface="Intro"/>
              </a:rPr>
              <a:t>2. Психологічний супровід та ментальне здоров’я</a:t>
            </a:r>
            <a:r>
              <a:rPr lang="en-US" sz="2354">
                <a:solidFill>
                  <a:srgbClr val="000000"/>
                </a:solidFill>
                <a:latin typeface="Intro"/>
                <a:ea typeface="Intro"/>
                <a:cs typeface="Intro"/>
                <a:sym typeface="Intro"/>
              </a:rPr>
              <a:t> (Всеукраїнська програма «Ти як?»)</a:t>
            </a:r>
          </a:p>
        </p:txBody>
      </p:sp>
      <p:sp>
        <p:nvSpPr>
          <p:cNvPr name="TextBox 32" id="32"/>
          <p:cNvSpPr txBox="true"/>
          <p:nvPr/>
        </p:nvSpPr>
        <p:spPr>
          <a:xfrm rot="0">
            <a:off x="-484415" y="5001896"/>
            <a:ext cx="13372534" cy="406926"/>
          </a:xfrm>
          <a:prstGeom prst="rect">
            <a:avLst/>
          </a:prstGeom>
        </p:spPr>
        <p:txBody>
          <a:bodyPr anchor="t" rtlCol="false" tIns="0" lIns="0" bIns="0" rIns="0">
            <a:spAutoFit/>
          </a:bodyPr>
          <a:lstStyle/>
          <a:p>
            <a:pPr algn="ctr">
              <a:lnSpc>
                <a:spcPts val="3295"/>
              </a:lnSpc>
              <a:spcBef>
                <a:spcPct val="0"/>
              </a:spcBef>
            </a:pPr>
            <a:r>
              <a:rPr lang="en-US" sz="2354">
                <a:solidFill>
                  <a:srgbClr val="000000"/>
                </a:solidFill>
                <a:latin typeface="Intro"/>
                <a:ea typeface="Intro"/>
                <a:cs typeface="Intro"/>
                <a:sym typeface="Intro"/>
              </a:rPr>
              <a:t>3. Національно-патріотичн</a:t>
            </a:r>
            <a:r>
              <a:rPr lang="en-US" sz="2354">
                <a:solidFill>
                  <a:srgbClr val="000000"/>
                </a:solidFill>
                <a:latin typeface="Intro"/>
                <a:ea typeface="Intro"/>
                <a:cs typeface="Intro"/>
                <a:sym typeface="Intro"/>
              </a:rPr>
              <a:t>е виховання та мовна культура</a:t>
            </a:r>
          </a:p>
        </p:txBody>
      </p:sp>
      <p:sp>
        <p:nvSpPr>
          <p:cNvPr name="TextBox 33" id="33"/>
          <p:cNvSpPr txBox="true"/>
          <p:nvPr/>
        </p:nvSpPr>
        <p:spPr>
          <a:xfrm rot="0">
            <a:off x="-819012" y="5542172"/>
            <a:ext cx="13372534" cy="406926"/>
          </a:xfrm>
          <a:prstGeom prst="rect">
            <a:avLst/>
          </a:prstGeom>
        </p:spPr>
        <p:txBody>
          <a:bodyPr anchor="t" rtlCol="false" tIns="0" lIns="0" bIns="0" rIns="0">
            <a:spAutoFit/>
          </a:bodyPr>
          <a:lstStyle/>
          <a:p>
            <a:pPr algn="ctr">
              <a:lnSpc>
                <a:spcPts val="3295"/>
              </a:lnSpc>
              <a:spcBef>
                <a:spcPct val="0"/>
              </a:spcBef>
            </a:pPr>
            <a:r>
              <a:rPr lang="en-US" sz="2354">
                <a:solidFill>
                  <a:srgbClr val="000000"/>
                </a:solidFill>
                <a:latin typeface="Intro"/>
                <a:ea typeface="Intro"/>
                <a:cs typeface="Intro"/>
                <a:sym typeface="Intro"/>
              </a:rPr>
              <a:t>4. Військово-пат</a:t>
            </a:r>
            <a:r>
              <a:rPr lang="en-US" sz="2354">
                <a:solidFill>
                  <a:srgbClr val="000000"/>
                </a:solidFill>
                <a:latin typeface="Intro"/>
                <a:ea typeface="Intro"/>
                <a:cs typeface="Intro"/>
                <a:sym typeface="Intro"/>
              </a:rPr>
              <a:t>ріотичне виховання та підтримка ЗСУ</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45482" y="1038035"/>
            <a:ext cx="15584786" cy="666751"/>
          </a:xfrm>
          <a:prstGeom prst="rect">
            <a:avLst/>
          </a:prstGeom>
        </p:spPr>
        <p:txBody>
          <a:bodyPr anchor="t" rtlCol="false" tIns="0" lIns="0" bIns="0" rIns="0">
            <a:spAutoFit/>
          </a:bodyPr>
          <a:lstStyle/>
          <a:p>
            <a:pPr algn="ctr">
              <a:lnSpc>
                <a:spcPts val="4950"/>
              </a:lnSpc>
            </a:pPr>
            <a:r>
              <a:rPr lang="en-US" b="true" sz="4500">
                <a:solidFill>
                  <a:srgbClr val="034383"/>
                </a:solidFill>
                <a:latin typeface="Ubuntu Bold"/>
                <a:ea typeface="Ubuntu Bold"/>
                <a:cs typeface="Ubuntu Bold"/>
                <a:sym typeface="Ubuntu Bold"/>
              </a:rPr>
              <a:t>1. БЕЗПЕКА ЖИТТЄДІЯЛЬНОСТІ ТА МІННА ПРОСВІТА</a:t>
            </a:r>
          </a:p>
        </p:txBody>
      </p:sp>
      <p:grpSp>
        <p:nvGrpSpPr>
          <p:cNvPr name="Group 3" id="3"/>
          <p:cNvGrpSpPr/>
          <p:nvPr/>
        </p:nvGrpSpPr>
        <p:grpSpPr>
          <a:xfrm rot="-9581706">
            <a:off x="1172975" y="2996679"/>
            <a:ext cx="1124424" cy="977972"/>
            <a:chOff x="0" y="0"/>
            <a:chExt cx="473018" cy="411409"/>
          </a:xfrm>
        </p:grpSpPr>
        <p:sp>
          <p:nvSpPr>
            <p:cNvPr name="Freeform 4" id="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4F3F07"/>
            </a:solidFill>
          </p:spPr>
        </p:sp>
        <p:sp>
          <p:nvSpPr>
            <p:cNvPr name="TextBox 5" id="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9581706">
            <a:off x="476013" y="2008796"/>
            <a:ext cx="1124424" cy="977972"/>
            <a:chOff x="0" y="0"/>
            <a:chExt cx="473018" cy="411409"/>
          </a:xfrm>
        </p:grpSpPr>
        <p:sp>
          <p:nvSpPr>
            <p:cNvPr name="Freeform 7" id="7"/>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8" id="8"/>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27260" y="50728"/>
            <a:ext cx="8220410" cy="977972"/>
            <a:chOff x="0" y="0"/>
            <a:chExt cx="3458127" cy="411409"/>
          </a:xfrm>
        </p:grpSpPr>
        <p:sp>
          <p:nvSpPr>
            <p:cNvPr name="Freeform 10" id="10"/>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1" id="11"/>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2" id="12"/>
          <p:cNvSpPr/>
          <p:nvPr/>
        </p:nvSpPr>
        <p:spPr>
          <a:xfrm flipH="false" flipV="false" rot="0">
            <a:off x="-484415" y="659562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3" id="13"/>
          <p:cNvGrpSpPr/>
          <p:nvPr/>
        </p:nvGrpSpPr>
        <p:grpSpPr>
          <a:xfrm rot="-10800000">
            <a:off x="1038225" y="1792879"/>
            <a:ext cx="16727729" cy="8494121"/>
            <a:chOff x="0" y="0"/>
            <a:chExt cx="7036950" cy="3573271"/>
          </a:xfrm>
        </p:grpSpPr>
        <p:sp>
          <p:nvSpPr>
            <p:cNvPr name="Freeform 14" id="14"/>
            <p:cNvSpPr/>
            <p:nvPr/>
          </p:nvSpPr>
          <p:spPr>
            <a:xfrm flipH="false" flipV="false" rot="0">
              <a:off x="0" y="0"/>
              <a:ext cx="7036950" cy="3573271"/>
            </a:xfrm>
            <a:custGeom>
              <a:avLst/>
              <a:gdLst/>
              <a:ahLst/>
              <a:cxnLst/>
              <a:rect r="r" b="b" t="t" l="l"/>
              <a:pathLst>
                <a:path h="3573271" w="7036950">
                  <a:moveTo>
                    <a:pt x="0" y="0"/>
                  </a:moveTo>
                  <a:lnTo>
                    <a:pt x="7036950" y="0"/>
                  </a:lnTo>
                  <a:lnTo>
                    <a:pt x="7036950" y="3573271"/>
                  </a:lnTo>
                  <a:lnTo>
                    <a:pt x="0" y="3573271"/>
                  </a:lnTo>
                  <a:close/>
                </a:path>
              </a:pathLst>
            </a:custGeom>
            <a:solidFill>
              <a:srgbClr val="EFEFEF"/>
            </a:solidFill>
          </p:spPr>
        </p:sp>
        <p:sp>
          <p:nvSpPr>
            <p:cNvPr name="TextBox 15" id="15"/>
            <p:cNvSpPr txBox="true"/>
            <p:nvPr/>
          </p:nvSpPr>
          <p:spPr>
            <a:xfrm>
              <a:off x="0" y="-38100"/>
              <a:ext cx="7036950" cy="3611371"/>
            </a:xfrm>
            <a:prstGeom prst="rect">
              <a:avLst/>
            </a:prstGeom>
          </p:spPr>
          <p:txBody>
            <a:bodyPr anchor="ctr" rtlCol="false" tIns="50800" lIns="50800" bIns="50800" rIns="50800"/>
            <a:lstStyle/>
            <a:p>
              <a:pPr algn="ctr">
                <a:lnSpc>
                  <a:spcPts val="3295"/>
                </a:lnSpc>
              </a:pPr>
            </a:p>
          </p:txBody>
        </p:sp>
      </p:grpSp>
      <p:grpSp>
        <p:nvGrpSpPr>
          <p:cNvPr name="Group 16" id="16"/>
          <p:cNvGrpSpPr/>
          <p:nvPr/>
        </p:nvGrpSpPr>
        <p:grpSpPr>
          <a:xfrm rot="-10800000">
            <a:off x="13390887" y="9732448"/>
            <a:ext cx="8220410" cy="977972"/>
            <a:chOff x="0" y="0"/>
            <a:chExt cx="3458127" cy="411409"/>
          </a:xfrm>
        </p:grpSpPr>
        <p:sp>
          <p:nvSpPr>
            <p:cNvPr name="Freeform 17" id="17"/>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4294CE"/>
            </a:solidFill>
          </p:spPr>
        </p:sp>
        <p:sp>
          <p:nvSpPr>
            <p:cNvPr name="TextBox 18" id="18"/>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9" id="19"/>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20" id="20"/>
          <p:cNvSpPr txBox="true"/>
          <p:nvPr/>
        </p:nvSpPr>
        <p:spPr>
          <a:xfrm rot="0">
            <a:off x="1334226" y="1833348"/>
            <a:ext cx="13826888" cy="998620"/>
          </a:xfrm>
          <a:prstGeom prst="rect">
            <a:avLst/>
          </a:prstGeom>
        </p:spPr>
        <p:txBody>
          <a:bodyPr anchor="t" rtlCol="false" tIns="0" lIns="0" bIns="0" rIns="0">
            <a:spAutoFit/>
          </a:bodyPr>
          <a:lstStyle/>
          <a:p>
            <a:pPr algn="ctr">
              <a:lnSpc>
                <a:spcPts val="3571"/>
              </a:lnSpc>
            </a:pPr>
            <a:r>
              <a:rPr lang="en-US" sz="2550">
                <a:solidFill>
                  <a:srgbClr val="0D1D29"/>
                </a:solidFill>
                <a:latin typeface="Intro"/>
                <a:ea typeface="Intro"/>
                <a:cs typeface="Intro"/>
                <a:sym typeface="Intro"/>
              </a:rPr>
              <a:t>Робота у цьому напрямку мала системний характер і охоплювала як вихованців, так і батьків та педагогів:</a:t>
            </a:r>
          </a:p>
          <a:p>
            <a:pPr algn="just" marL="0" indent="0" lvl="0">
              <a:lnSpc>
                <a:spcPts val="689"/>
              </a:lnSpc>
              <a:spcBef>
                <a:spcPct val="0"/>
              </a:spcBef>
            </a:pPr>
          </a:p>
        </p:txBody>
      </p:sp>
      <p:grpSp>
        <p:nvGrpSpPr>
          <p:cNvPr name="Group 21" id="21"/>
          <p:cNvGrpSpPr/>
          <p:nvPr/>
        </p:nvGrpSpPr>
        <p:grpSpPr>
          <a:xfrm rot="0">
            <a:off x="13390887" y="2356471"/>
            <a:ext cx="4897113" cy="3869323"/>
            <a:chOff x="0" y="0"/>
            <a:chExt cx="758691" cy="599459"/>
          </a:xfrm>
        </p:grpSpPr>
        <p:sp>
          <p:nvSpPr>
            <p:cNvPr name="Freeform 22" id="22"/>
            <p:cNvSpPr/>
            <p:nvPr/>
          </p:nvSpPr>
          <p:spPr>
            <a:xfrm flipH="false" flipV="false" rot="0">
              <a:off x="0" y="0"/>
              <a:ext cx="758691" cy="599459"/>
            </a:xfrm>
            <a:custGeom>
              <a:avLst/>
              <a:gdLst/>
              <a:ahLst/>
              <a:cxnLst/>
              <a:rect r="r" b="b" t="t" l="l"/>
              <a:pathLst>
                <a:path h="599459" w="758691">
                  <a:moveTo>
                    <a:pt x="36361" y="0"/>
                  </a:moveTo>
                  <a:lnTo>
                    <a:pt x="722330" y="0"/>
                  </a:lnTo>
                  <a:cubicBezTo>
                    <a:pt x="742412" y="0"/>
                    <a:pt x="758691" y="16279"/>
                    <a:pt x="758691" y="36361"/>
                  </a:cubicBezTo>
                  <a:lnTo>
                    <a:pt x="758691" y="563098"/>
                  </a:lnTo>
                  <a:cubicBezTo>
                    <a:pt x="758691" y="583180"/>
                    <a:pt x="742412" y="599459"/>
                    <a:pt x="722330" y="599459"/>
                  </a:cubicBezTo>
                  <a:lnTo>
                    <a:pt x="36361" y="599459"/>
                  </a:lnTo>
                  <a:cubicBezTo>
                    <a:pt x="16279" y="599459"/>
                    <a:pt x="0" y="583180"/>
                    <a:pt x="0" y="563098"/>
                  </a:cubicBezTo>
                  <a:lnTo>
                    <a:pt x="0" y="36361"/>
                  </a:lnTo>
                  <a:cubicBezTo>
                    <a:pt x="0" y="16279"/>
                    <a:pt x="16279" y="0"/>
                    <a:pt x="36361" y="0"/>
                  </a:cubicBezTo>
                  <a:close/>
                </a:path>
              </a:pathLst>
            </a:custGeom>
            <a:blipFill>
              <a:blip r:embed="rId4"/>
              <a:stretch>
                <a:fillRect l="0" t="-2671" r="0" b="-2671"/>
              </a:stretch>
            </a:blipFill>
            <a:ln w="85725" cap="rnd">
              <a:solidFill>
                <a:srgbClr val="3985C4"/>
              </a:solidFill>
              <a:prstDash val="solid"/>
              <a:round/>
            </a:ln>
          </p:spPr>
        </p:sp>
      </p:grpSp>
      <p:sp>
        <p:nvSpPr>
          <p:cNvPr name="TextBox 23" id="23"/>
          <p:cNvSpPr txBox="true"/>
          <p:nvPr/>
        </p:nvSpPr>
        <p:spPr>
          <a:xfrm rot="0">
            <a:off x="1038225" y="7735782"/>
            <a:ext cx="12612424" cy="2231517"/>
          </a:xfrm>
          <a:prstGeom prst="rect">
            <a:avLst/>
          </a:prstGeom>
        </p:spPr>
        <p:txBody>
          <a:bodyPr anchor="t" rtlCol="false" tIns="0" lIns="0" bIns="0" rIns="0">
            <a:spAutoFit/>
          </a:bodyPr>
          <a:lstStyle/>
          <a:p>
            <a:pPr algn="l" marL="544068" indent="-272034" lvl="1">
              <a:lnSpc>
                <a:spcPts val="3528"/>
              </a:lnSpc>
              <a:buFont typeface="Arial"/>
              <a:buChar char="•"/>
            </a:pPr>
            <a:r>
              <a:rPr lang="en-US" sz="2520">
                <a:solidFill>
                  <a:srgbClr val="000000"/>
                </a:solidFill>
                <a:latin typeface="Canva Sans"/>
                <a:ea typeface="Canva Sans"/>
                <a:cs typeface="Canva Sans"/>
                <a:sym typeface="Canva Sans"/>
              </a:rPr>
              <a:t>Просвіта з питань мінної небезпеки (квітень): Організовано онлайн-захід для педагогічного колективу щодо</a:t>
            </a:r>
            <a:r>
              <a:rPr lang="en-US" sz="2520">
                <a:solidFill>
                  <a:srgbClr val="000000"/>
                </a:solidFill>
                <a:latin typeface="Canva Sans"/>
                <a:ea typeface="Canva Sans"/>
                <a:cs typeface="Canva Sans"/>
                <a:sym typeface="Canva Sans"/>
              </a:rPr>
              <a:t> ризиків, пов'язаних із вибухонебезпечними предметами (ВНП). Для вихованців старших груп проведено спеціальні заняття «Щоб не сталося біди — мінна безпека!» із вивченням попереджувальних знаків та алгоритмів поведінки.</a:t>
            </a:r>
          </a:p>
        </p:txBody>
      </p:sp>
      <p:grpSp>
        <p:nvGrpSpPr>
          <p:cNvPr name="Group 24" id="24"/>
          <p:cNvGrpSpPr/>
          <p:nvPr/>
        </p:nvGrpSpPr>
        <p:grpSpPr>
          <a:xfrm rot="0">
            <a:off x="13387582" y="6397244"/>
            <a:ext cx="4900418" cy="3869323"/>
            <a:chOff x="0" y="0"/>
            <a:chExt cx="759203" cy="599459"/>
          </a:xfrm>
        </p:grpSpPr>
        <p:sp>
          <p:nvSpPr>
            <p:cNvPr name="Freeform 25" id="25"/>
            <p:cNvSpPr/>
            <p:nvPr/>
          </p:nvSpPr>
          <p:spPr>
            <a:xfrm flipH="false" flipV="false" rot="0">
              <a:off x="0" y="0"/>
              <a:ext cx="759203" cy="599459"/>
            </a:xfrm>
            <a:custGeom>
              <a:avLst/>
              <a:gdLst/>
              <a:ahLst/>
              <a:cxnLst/>
              <a:rect r="r" b="b" t="t" l="l"/>
              <a:pathLst>
                <a:path h="599459" w="759203">
                  <a:moveTo>
                    <a:pt x="36337" y="0"/>
                  </a:moveTo>
                  <a:lnTo>
                    <a:pt x="722866" y="0"/>
                  </a:lnTo>
                  <a:cubicBezTo>
                    <a:pt x="742934" y="0"/>
                    <a:pt x="759203" y="16268"/>
                    <a:pt x="759203" y="36337"/>
                  </a:cubicBezTo>
                  <a:lnTo>
                    <a:pt x="759203" y="563123"/>
                  </a:lnTo>
                  <a:cubicBezTo>
                    <a:pt x="759203" y="572760"/>
                    <a:pt x="755375" y="582002"/>
                    <a:pt x="748560" y="588817"/>
                  </a:cubicBezTo>
                  <a:cubicBezTo>
                    <a:pt x="741746" y="595631"/>
                    <a:pt x="732503" y="599459"/>
                    <a:pt x="722866" y="599459"/>
                  </a:cubicBezTo>
                  <a:lnTo>
                    <a:pt x="36337" y="599459"/>
                  </a:lnTo>
                  <a:cubicBezTo>
                    <a:pt x="16268" y="599459"/>
                    <a:pt x="0" y="583191"/>
                    <a:pt x="0" y="563123"/>
                  </a:cubicBezTo>
                  <a:lnTo>
                    <a:pt x="0" y="36337"/>
                  </a:lnTo>
                  <a:cubicBezTo>
                    <a:pt x="0" y="26699"/>
                    <a:pt x="3828" y="17457"/>
                    <a:pt x="10643" y="10643"/>
                  </a:cubicBezTo>
                  <a:cubicBezTo>
                    <a:pt x="17457" y="3828"/>
                    <a:pt x="26699" y="0"/>
                    <a:pt x="36337" y="0"/>
                  </a:cubicBezTo>
                  <a:close/>
                </a:path>
              </a:pathLst>
            </a:custGeom>
            <a:blipFill>
              <a:blip r:embed="rId5"/>
              <a:stretch>
                <a:fillRect l="-20185" t="0" r="-20185" b="0"/>
              </a:stretch>
            </a:blipFill>
            <a:ln w="85725" cap="rnd">
              <a:solidFill>
                <a:srgbClr val="3985C4"/>
              </a:solidFill>
              <a:prstDash val="solid"/>
              <a:round/>
            </a:ln>
          </p:spPr>
        </p:sp>
      </p:grpSp>
      <p:sp>
        <p:nvSpPr>
          <p:cNvPr name="TextBox 26" id="26"/>
          <p:cNvSpPr txBox="true"/>
          <p:nvPr/>
        </p:nvSpPr>
        <p:spPr>
          <a:xfrm rot="0">
            <a:off x="1038225" y="2774819"/>
            <a:ext cx="12110951" cy="1745866"/>
          </a:xfrm>
          <a:prstGeom prst="rect">
            <a:avLst/>
          </a:prstGeom>
        </p:spPr>
        <p:txBody>
          <a:bodyPr anchor="t" rtlCol="false" tIns="0" lIns="0" bIns="0" rIns="0">
            <a:spAutoFit/>
          </a:bodyPr>
          <a:lstStyle/>
          <a:p>
            <a:pPr algn="just" marL="543011" indent="-271505" lvl="1">
              <a:lnSpc>
                <a:spcPts val="3521"/>
              </a:lnSpc>
              <a:spcBef>
                <a:spcPct val="0"/>
              </a:spcBef>
              <a:buFont typeface="Arial"/>
              <a:buChar char="•"/>
            </a:pPr>
            <a:r>
              <a:rPr lang="en-US" sz="2515">
                <a:solidFill>
                  <a:srgbClr val="000000"/>
                </a:solidFill>
                <a:latin typeface="Canva Sans"/>
                <a:ea typeface="Canva Sans"/>
                <a:cs typeface="Canva Sans"/>
                <a:sym typeface="Canva Sans"/>
              </a:rPr>
              <a:t>Місячники та Тижні безпеки дорожнього руху</a:t>
            </a:r>
            <a:r>
              <a:rPr lang="en-US" sz="2515" strike="noStrike" u="none">
                <a:solidFill>
                  <a:srgbClr val="000000"/>
                </a:solidFill>
                <a:latin typeface="Canva Sans"/>
                <a:ea typeface="Canva Sans"/>
                <a:cs typeface="Canva Sans"/>
                <a:sym typeface="Canva Sans"/>
              </a:rPr>
              <a:t> (вересень, листопад): Проведено інтерактивні марафони: подорож «Крокуй безпечно з поліцейським другом», онлайн-гру «Так чи ні?», тематичні розваги та конкурси малюнків «Я знаю правила дороги» у різних вікових групах.</a:t>
            </a:r>
          </a:p>
        </p:txBody>
      </p:sp>
      <p:sp>
        <p:nvSpPr>
          <p:cNvPr name="TextBox 27" id="27"/>
          <p:cNvSpPr txBox="true"/>
          <p:nvPr/>
        </p:nvSpPr>
        <p:spPr>
          <a:xfrm rot="0">
            <a:off x="976953" y="4558623"/>
            <a:ext cx="12233495" cy="1336167"/>
          </a:xfrm>
          <a:prstGeom prst="rect">
            <a:avLst/>
          </a:prstGeom>
        </p:spPr>
        <p:txBody>
          <a:bodyPr anchor="t" rtlCol="false" tIns="0" lIns="0" bIns="0" rIns="0">
            <a:spAutoFit/>
          </a:bodyPr>
          <a:lstStyle/>
          <a:p>
            <a:pPr algn="l" marL="544068" indent="-272034" lvl="1">
              <a:lnSpc>
                <a:spcPts val="3528"/>
              </a:lnSpc>
              <a:buFont typeface="Arial"/>
              <a:buChar char="•"/>
            </a:pPr>
            <a:r>
              <a:rPr lang="en-US" sz="2520">
                <a:solidFill>
                  <a:srgbClr val="000000"/>
                </a:solidFill>
                <a:latin typeface="Canva Sans"/>
                <a:ea typeface="Canva Sans"/>
                <a:cs typeface="Canva Sans"/>
                <a:sym typeface="Canva Sans"/>
              </a:rPr>
              <a:t>Робота з батьками: Проведено важливу онлайн-консультування для батьків щодо</a:t>
            </a:r>
            <a:r>
              <a:rPr lang="en-US" sz="2520">
                <a:solidFill>
                  <a:srgbClr val="000000"/>
                </a:solidFill>
                <a:latin typeface="Canva Sans"/>
                <a:ea typeface="Canva Sans"/>
                <a:cs typeface="Canva Sans"/>
                <a:sym typeface="Canva Sans"/>
              </a:rPr>
              <a:t> безпеки дітей на вулиці в темний час доби та обов'язкового використання світловідбивних елементів (флікерів).</a:t>
            </a:r>
          </a:p>
        </p:txBody>
      </p:sp>
      <p:sp>
        <p:nvSpPr>
          <p:cNvPr name="TextBox 28" id="28"/>
          <p:cNvSpPr txBox="true"/>
          <p:nvPr/>
        </p:nvSpPr>
        <p:spPr>
          <a:xfrm rot="0">
            <a:off x="976953" y="5932890"/>
            <a:ext cx="12298200" cy="1783842"/>
          </a:xfrm>
          <a:prstGeom prst="rect">
            <a:avLst/>
          </a:prstGeom>
        </p:spPr>
        <p:txBody>
          <a:bodyPr anchor="t" rtlCol="false" tIns="0" lIns="0" bIns="0" rIns="0">
            <a:spAutoFit/>
          </a:bodyPr>
          <a:lstStyle/>
          <a:p>
            <a:pPr algn="l" marL="544068" indent="-272034" lvl="1">
              <a:lnSpc>
                <a:spcPts val="3528"/>
              </a:lnSpc>
              <a:buFont typeface="Arial"/>
              <a:buChar char="•"/>
            </a:pPr>
            <a:r>
              <a:rPr lang="en-US" sz="2520">
                <a:solidFill>
                  <a:srgbClr val="000000"/>
                </a:solidFill>
                <a:latin typeface="Canva Sans"/>
                <a:ea typeface="Canva Sans"/>
                <a:cs typeface="Canva Sans"/>
                <a:sym typeface="Canva Sans"/>
              </a:rPr>
              <a:t>Практична база безпеки: Організовано відвідування вихованцями спеціалізованої Кімнати</a:t>
            </a:r>
            <a:r>
              <a:rPr lang="en-US" sz="2520">
                <a:solidFill>
                  <a:srgbClr val="000000"/>
                </a:solidFill>
                <a:latin typeface="Canva Sans"/>
                <a:ea typeface="Canva Sans"/>
                <a:cs typeface="Canva Sans"/>
                <a:sym typeface="Canva Sans"/>
              </a:rPr>
              <a:t> безпеки, де закріплювалися правила ПДР та пожежної безпеки (дидактичні ігри «Що потрібно пожежнику», аплікація «Пожежна машина»).</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55277" y="1213122"/>
            <a:ext cx="15584786" cy="1196341"/>
          </a:xfrm>
          <a:prstGeom prst="rect">
            <a:avLst/>
          </a:prstGeom>
        </p:spPr>
        <p:txBody>
          <a:bodyPr anchor="t" rtlCol="false" tIns="0" lIns="0" bIns="0" rIns="0">
            <a:spAutoFit/>
          </a:bodyPr>
          <a:lstStyle/>
          <a:p>
            <a:pPr algn="ctr">
              <a:lnSpc>
                <a:spcPts val="4620"/>
              </a:lnSpc>
            </a:pPr>
            <a:r>
              <a:rPr lang="en-US" b="true" sz="4200">
                <a:solidFill>
                  <a:srgbClr val="034383"/>
                </a:solidFill>
                <a:latin typeface="Ubuntu Bold"/>
                <a:ea typeface="Ubuntu Bold"/>
                <a:cs typeface="Ubuntu Bold"/>
                <a:sym typeface="Ubuntu Bold"/>
              </a:rPr>
              <a:t>2.ПСИХОЛОГІЧНИЙ СУПРОВІД ТА МЕНТАЛЬНЕ ЗДОРОВ’Я (ВСЕУКРАЇНСЬКА ПРОГРАМА «ТИ ЯК?»)</a:t>
            </a:r>
          </a:p>
        </p:txBody>
      </p:sp>
      <p:grpSp>
        <p:nvGrpSpPr>
          <p:cNvPr name="Group 3" id="3"/>
          <p:cNvGrpSpPr/>
          <p:nvPr/>
        </p:nvGrpSpPr>
        <p:grpSpPr>
          <a:xfrm rot="-9581706">
            <a:off x="1172975" y="2996679"/>
            <a:ext cx="1124424" cy="977972"/>
            <a:chOff x="0" y="0"/>
            <a:chExt cx="473018" cy="411409"/>
          </a:xfrm>
        </p:grpSpPr>
        <p:sp>
          <p:nvSpPr>
            <p:cNvPr name="Freeform 4" id="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4F3F07"/>
            </a:solidFill>
          </p:spPr>
        </p:sp>
        <p:sp>
          <p:nvSpPr>
            <p:cNvPr name="TextBox 5" id="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9581706">
            <a:off x="476013" y="2008796"/>
            <a:ext cx="1124424" cy="977972"/>
            <a:chOff x="0" y="0"/>
            <a:chExt cx="473018" cy="411409"/>
          </a:xfrm>
        </p:grpSpPr>
        <p:sp>
          <p:nvSpPr>
            <p:cNvPr name="Freeform 7" id="7"/>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8" id="8"/>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27260" y="50728"/>
            <a:ext cx="8220410" cy="977972"/>
            <a:chOff x="0" y="0"/>
            <a:chExt cx="3458127" cy="411409"/>
          </a:xfrm>
        </p:grpSpPr>
        <p:sp>
          <p:nvSpPr>
            <p:cNvPr name="Freeform 10" id="10"/>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1" id="11"/>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grpSp>
        <p:nvGrpSpPr>
          <p:cNvPr name="Group 12" id="12"/>
          <p:cNvGrpSpPr/>
          <p:nvPr/>
        </p:nvGrpSpPr>
        <p:grpSpPr>
          <a:xfrm rot="-10800000">
            <a:off x="999610" y="2409463"/>
            <a:ext cx="13658005" cy="7322986"/>
            <a:chOff x="0" y="0"/>
            <a:chExt cx="5745592" cy="3080603"/>
          </a:xfrm>
        </p:grpSpPr>
        <p:sp>
          <p:nvSpPr>
            <p:cNvPr name="Freeform 13" id="13"/>
            <p:cNvSpPr/>
            <p:nvPr/>
          </p:nvSpPr>
          <p:spPr>
            <a:xfrm flipH="false" flipV="false" rot="0">
              <a:off x="0" y="0"/>
              <a:ext cx="5745592" cy="3080602"/>
            </a:xfrm>
            <a:custGeom>
              <a:avLst/>
              <a:gdLst/>
              <a:ahLst/>
              <a:cxnLst/>
              <a:rect r="r" b="b" t="t" l="l"/>
              <a:pathLst>
                <a:path h="3080602" w="5745592">
                  <a:moveTo>
                    <a:pt x="0" y="0"/>
                  </a:moveTo>
                  <a:lnTo>
                    <a:pt x="5745592" y="0"/>
                  </a:lnTo>
                  <a:lnTo>
                    <a:pt x="5745592" y="3080602"/>
                  </a:lnTo>
                  <a:lnTo>
                    <a:pt x="0" y="3080602"/>
                  </a:lnTo>
                  <a:close/>
                </a:path>
              </a:pathLst>
            </a:custGeom>
            <a:solidFill>
              <a:srgbClr val="EFEFEF"/>
            </a:solidFill>
          </p:spPr>
        </p:sp>
        <p:sp>
          <p:nvSpPr>
            <p:cNvPr name="TextBox 14" id="14"/>
            <p:cNvSpPr txBox="true"/>
            <p:nvPr/>
          </p:nvSpPr>
          <p:spPr>
            <a:xfrm>
              <a:off x="0" y="-38100"/>
              <a:ext cx="5745592" cy="3118703"/>
            </a:xfrm>
            <a:prstGeom prst="rect">
              <a:avLst/>
            </a:prstGeom>
          </p:spPr>
          <p:txBody>
            <a:bodyPr anchor="ctr" rtlCol="false" tIns="50800" lIns="50800" bIns="50800" rIns="50800"/>
            <a:lstStyle/>
            <a:p>
              <a:pPr algn="ctr">
                <a:lnSpc>
                  <a:spcPts val="3295"/>
                </a:lnSpc>
              </a:pPr>
            </a:p>
          </p:txBody>
        </p:sp>
      </p:grpSp>
      <p:sp>
        <p:nvSpPr>
          <p:cNvPr name="Freeform 15" id="15"/>
          <p:cNvSpPr/>
          <p:nvPr/>
        </p:nvSpPr>
        <p:spPr>
          <a:xfrm flipH="false" flipV="false" rot="0">
            <a:off x="-484415" y="659562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6" id="16"/>
          <p:cNvGrpSpPr/>
          <p:nvPr/>
        </p:nvGrpSpPr>
        <p:grpSpPr>
          <a:xfrm rot="-10800000">
            <a:off x="13390887" y="9732448"/>
            <a:ext cx="8220410" cy="977972"/>
            <a:chOff x="0" y="0"/>
            <a:chExt cx="3458127" cy="411409"/>
          </a:xfrm>
        </p:grpSpPr>
        <p:sp>
          <p:nvSpPr>
            <p:cNvPr name="Freeform 17" id="17"/>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4294CE"/>
            </a:solidFill>
          </p:spPr>
        </p:sp>
        <p:sp>
          <p:nvSpPr>
            <p:cNvPr name="TextBox 18" id="18"/>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9" id="19"/>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20" id="20"/>
          <p:cNvSpPr txBox="true"/>
          <p:nvPr/>
        </p:nvSpPr>
        <p:spPr>
          <a:xfrm rot="0">
            <a:off x="889052" y="3103854"/>
            <a:ext cx="12678670" cy="1451771"/>
          </a:xfrm>
          <a:prstGeom prst="rect">
            <a:avLst/>
          </a:prstGeom>
        </p:spPr>
        <p:txBody>
          <a:bodyPr anchor="t" rtlCol="false" tIns="0" lIns="0" bIns="0" rIns="0">
            <a:spAutoFit/>
          </a:bodyPr>
          <a:lstStyle/>
          <a:p>
            <a:pPr algn="ctr">
              <a:lnSpc>
                <a:spcPts val="3571"/>
              </a:lnSpc>
            </a:pPr>
            <a:r>
              <a:rPr lang="en-US" sz="2550">
                <a:solidFill>
                  <a:srgbClr val="0D1D29"/>
                </a:solidFill>
                <a:latin typeface="Intro"/>
                <a:ea typeface="Intro"/>
                <a:cs typeface="Intro"/>
                <a:sym typeface="Intro"/>
              </a:rPr>
              <a:t>Впровадження практик психологічної підтримки дозволило створити комфортне та емоційно безпечне середовище для дистанційного та змішаного навчання:</a:t>
            </a:r>
          </a:p>
          <a:p>
            <a:pPr algn="just" marL="0" indent="0" lvl="0">
              <a:lnSpc>
                <a:spcPts val="689"/>
              </a:lnSpc>
              <a:spcBef>
                <a:spcPct val="0"/>
              </a:spcBef>
            </a:pPr>
          </a:p>
        </p:txBody>
      </p:sp>
      <p:grpSp>
        <p:nvGrpSpPr>
          <p:cNvPr name="Group 21" id="21"/>
          <p:cNvGrpSpPr/>
          <p:nvPr/>
        </p:nvGrpSpPr>
        <p:grpSpPr>
          <a:xfrm rot="0">
            <a:off x="13390887" y="2356471"/>
            <a:ext cx="4897113" cy="3869323"/>
            <a:chOff x="0" y="0"/>
            <a:chExt cx="758691" cy="599459"/>
          </a:xfrm>
        </p:grpSpPr>
        <p:sp>
          <p:nvSpPr>
            <p:cNvPr name="Freeform 22" id="22"/>
            <p:cNvSpPr/>
            <p:nvPr/>
          </p:nvSpPr>
          <p:spPr>
            <a:xfrm flipH="false" flipV="false" rot="0">
              <a:off x="0" y="0"/>
              <a:ext cx="758691" cy="599459"/>
            </a:xfrm>
            <a:custGeom>
              <a:avLst/>
              <a:gdLst/>
              <a:ahLst/>
              <a:cxnLst/>
              <a:rect r="r" b="b" t="t" l="l"/>
              <a:pathLst>
                <a:path h="599459" w="758691">
                  <a:moveTo>
                    <a:pt x="36361" y="0"/>
                  </a:moveTo>
                  <a:lnTo>
                    <a:pt x="722330" y="0"/>
                  </a:lnTo>
                  <a:cubicBezTo>
                    <a:pt x="742412" y="0"/>
                    <a:pt x="758691" y="16279"/>
                    <a:pt x="758691" y="36361"/>
                  </a:cubicBezTo>
                  <a:lnTo>
                    <a:pt x="758691" y="563098"/>
                  </a:lnTo>
                  <a:cubicBezTo>
                    <a:pt x="758691" y="583180"/>
                    <a:pt x="742412" y="599459"/>
                    <a:pt x="722330" y="599459"/>
                  </a:cubicBezTo>
                  <a:lnTo>
                    <a:pt x="36361" y="599459"/>
                  </a:lnTo>
                  <a:cubicBezTo>
                    <a:pt x="16279" y="599459"/>
                    <a:pt x="0" y="583180"/>
                    <a:pt x="0" y="563098"/>
                  </a:cubicBezTo>
                  <a:lnTo>
                    <a:pt x="0" y="36361"/>
                  </a:lnTo>
                  <a:cubicBezTo>
                    <a:pt x="0" y="16279"/>
                    <a:pt x="16279" y="0"/>
                    <a:pt x="36361" y="0"/>
                  </a:cubicBezTo>
                  <a:close/>
                </a:path>
              </a:pathLst>
            </a:custGeom>
            <a:blipFill>
              <a:blip r:embed="rId4"/>
              <a:stretch>
                <a:fillRect l="0" t="-13281" r="0" b="-13281"/>
              </a:stretch>
            </a:blipFill>
            <a:ln w="85725" cap="rnd">
              <a:solidFill>
                <a:srgbClr val="3985C4"/>
              </a:solidFill>
              <a:prstDash val="solid"/>
              <a:round/>
            </a:ln>
          </p:spPr>
        </p:sp>
      </p:grpSp>
      <p:grpSp>
        <p:nvGrpSpPr>
          <p:cNvPr name="Group 23" id="23"/>
          <p:cNvGrpSpPr/>
          <p:nvPr/>
        </p:nvGrpSpPr>
        <p:grpSpPr>
          <a:xfrm rot="0">
            <a:off x="13387582" y="6397244"/>
            <a:ext cx="4900418" cy="3869323"/>
            <a:chOff x="0" y="0"/>
            <a:chExt cx="759203" cy="599459"/>
          </a:xfrm>
        </p:grpSpPr>
        <p:sp>
          <p:nvSpPr>
            <p:cNvPr name="Freeform 24" id="24"/>
            <p:cNvSpPr/>
            <p:nvPr/>
          </p:nvSpPr>
          <p:spPr>
            <a:xfrm flipH="false" flipV="false" rot="0">
              <a:off x="0" y="0"/>
              <a:ext cx="759203" cy="599459"/>
            </a:xfrm>
            <a:custGeom>
              <a:avLst/>
              <a:gdLst/>
              <a:ahLst/>
              <a:cxnLst/>
              <a:rect r="r" b="b" t="t" l="l"/>
              <a:pathLst>
                <a:path h="599459" w="759203">
                  <a:moveTo>
                    <a:pt x="36337" y="0"/>
                  </a:moveTo>
                  <a:lnTo>
                    <a:pt x="722866" y="0"/>
                  </a:lnTo>
                  <a:cubicBezTo>
                    <a:pt x="742934" y="0"/>
                    <a:pt x="759203" y="16268"/>
                    <a:pt x="759203" y="36337"/>
                  </a:cubicBezTo>
                  <a:lnTo>
                    <a:pt x="759203" y="563123"/>
                  </a:lnTo>
                  <a:cubicBezTo>
                    <a:pt x="759203" y="572760"/>
                    <a:pt x="755375" y="582002"/>
                    <a:pt x="748560" y="588817"/>
                  </a:cubicBezTo>
                  <a:cubicBezTo>
                    <a:pt x="741746" y="595631"/>
                    <a:pt x="732503" y="599459"/>
                    <a:pt x="722866" y="599459"/>
                  </a:cubicBezTo>
                  <a:lnTo>
                    <a:pt x="36337" y="599459"/>
                  </a:lnTo>
                  <a:cubicBezTo>
                    <a:pt x="16268" y="599459"/>
                    <a:pt x="0" y="583191"/>
                    <a:pt x="0" y="563123"/>
                  </a:cubicBezTo>
                  <a:lnTo>
                    <a:pt x="0" y="36337"/>
                  </a:lnTo>
                  <a:cubicBezTo>
                    <a:pt x="0" y="26699"/>
                    <a:pt x="3828" y="17457"/>
                    <a:pt x="10643" y="10643"/>
                  </a:cubicBezTo>
                  <a:cubicBezTo>
                    <a:pt x="17457" y="3828"/>
                    <a:pt x="26699" y="0"/>
                    <a:pt x="36337" y="0"/>
                  </a:cubicBezTo>
                  <a:close/>
                </a:path>
              </a:pathLst>
            </a:custGeom>
            <a:blipFill>
              <a:blip r:embed="rId5"/>
              <a:stretch>
                <a:fillRect l="0" t="-3194" r="0" b="-3194"/>
              </a:stretch>
            </a:blipFill>
            <a:ln w="85725" cap="rnd">
              <a:solidFill>
                <a:srgbClr val="3985C4"/>
              </a:solidFill>
              <a:prstDash val="solid"/>
              <a:round/>
            </a:ln>
          </p:spPr>
        </p:sp>
      </p:grpSp>
      <p:sp>
        <p:nvSpPr>
          <p:cNvPr name="TextBox 25" id="25"/>
          <p:cNvSpPr txBox="true"/>
          <p:nvPr/>
        </p:nvSpPr>
        <p:spPr>
          <a:xfrm rot="0">
            <a:off x="1154087" y="4714206"/>
            <a:ext cx="12110951" cy="2184016"/>
          </a:xfrm>
          <a:prstGeom prst="rect">
            <a:avLst/>
          </a:prstGeom>
        </p:spPr>
        <p:txBody>
          <a:bodyPr anchor="t" rtlCol="false" tIns="0" lIns="0" bIns="0" rIns="0">
            <a:spAutoFit/>
          </a:bodyPr>
          <a:lstStyle/>
          <a:p>
            <a:pPr algn="just" marL="543011" indent="-271505" lvl="1">
              <a:lnSpc>
                <a:spcPts val="3521"/>
              </a:lnSpc>
              <a:spcBef>
                <a:spcPct val="0"/>
              </a:spcBef>
              <a:buFont typeface="Arial"/>
              <a:buChar char="•"/>
            </a:pPr>
            <a:r>
              <a:rPr lang="en-US" sz="2515">
                <a:solidFill>
                  <a:srgbClr val="000000"/>
                </a:solidFill>
                <a:latin typeface="Canva Sans"/>
                <a:ea typeface="Canva Sans"/>
                <a:cs typeface="Canva Sans"/>
                <a:sym typeface="Canva Sans"/>
              </a:rPr>
              <a:t>·Про</a:t>
            </a:r>
            <a:r>
              <a:rPr lang="en-US" sz="2515" strike="noStrike" u="none">
                <a:solidFill>
                  <a:srgbClr val="000000"/>
                </a:solidFill>
                <a:latin typeface="Canva Sans"/>
                <a:ea typeface="Canva Sans"/>
                <a:cs typeface="Canva Sans"/>
                <a:sym typeface="Canva Sans"/>
              </a:rPr>
              <a:t>ведено серію занять з розвитку емоційного інтелекту та ментального здоров’я («Що я відчуваю?», «Карта емоцій»), під час яких діти вчилися розпізнавати свої почуття, опановували прості техніки самозаспокоєння та взаємопідтримки.</a:t>
            </a:r>
          </a:p>
          <a:p>
            <a:pPr algn="just">
              <a:lnSpc>
                <a:spcPts val="3521"/>
              </a:lnSpc>
              <a:spcBef>
                <a:spcPct val="0"/>
              </a:spcBef>
            </a:pPr>
          </a:p>
        </p:txBody>
      </p:sp>
      <p:sp>
        <p:nvSpPr>
          <p:cNvPr name="TextBox 26" id="26"/>
          <p:cNvSpPr txBox="true"/>
          <p:nvPr/>
        </p:nvSpPr>
        <p:spPr>
          <a:xfrm rot="0">
            <a:off x="1154087" y="7056803"/>
            <a:ext cx="12233495" cy="1783842"/>
          </a:xfrm>
          <a:prstGeom prst="rect">
            <a:avLst/>
          </a:prstGeom>
        </p:spPr>
        <p:txBody>
          <a:bodyPr anchor="t" rtlCol="false" tIns="0" lIns="0" bIns="0" rIns="0">
            <a:spAutoFit/>
          </a:bodyPr>
          <a:lstStyle/>
          <a:p>
            <a:pPr algn="l" marL="544068" indent="-272034" lvl="1">
              <a:lnSpc>
                <a:spcPts val="3528"/>
              </a:lnSpc>
              <a:buFont typeface="Arial"/>
              <a:buChar char="•"/>
            </a:pPr>
            <a:r>
              <a:rPr lang="en-US" sz="2520">
                <a:solidFill>
                  <a:srgbClr val="000000"/>
                </a:solidFill>
                <a:latin typeface="Canva Sans"/>
                <a:ea typeface="Canva Sans"/>
                <a:cs typeface="Canva Sans"/>
                <a:sym typeface="Canva Sans"/>
              </a:rPr>
              <a:t>·Організовано спільні терапевтичні читання книги</a:t>
            </a:r>
            <a:r>
              <a:rPr lang="en-US" sz="2520">
                <a:solidFill>
                  <a:srgbClr val="000000"/>
                </a:solidFill>
                <a:latin typeface="Canva Sans"/>
                <a:ea typeface="Canva Sans"/>
                <a:cs typeface="Canva Sans"/>
                <a:sym typeface="Canva Sans"/>
              </a:rPr>
              <a:t> «Як ти...» за участю відомого дітям персонажа — пса Патрона, що допомогло малечі краще розуміти свій внутрішній стан.</a:t>
            </a:r>
          </a:p>
          <a:p>
            <a:pPr algn="l">
              <a:lnSpc>
                <a:spcPts val="3528"/>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49651" y="728711"/>
            <a:ext cx="16006580" cy="1295401"/>
          </a:xfrm>
          <a:prstGeom prst="rect">
            <a:avLst/>
          </a:prstGeom>
        </p:spPr>
        <p:txBody>
          <a:bodyPr anchor="t" rtlCol="false" tIns="0" lIns="0" bIns="0" rIns="0">
            <a:spAutoFit/>
          </a:bodyPr>
          <a:lstStyle/>
          <a:p>
            <a:pPr algn="ctr">
              <a:lnSpc>
                <a:spcPts val="4950"/>
              </a:lnSpc>
            </a:pPr>
            <a:r>
              <a:rPr lang="en-US" b="true" sz="4500">
                <a:solidFill>
                  <a:srgbClr val="034383"/>
                </a:solidFill>
                <a:latin typeface="Ubuntu Bold"/>
                <a:ea typeface="Ubuntu Bold"/>
                <a:cs typeface="Ubuntu Bold"/>
                <a:sym typeface="Ubuntu Bold"/>
              </a:rPr>
              <a:t>3. НАЦІОНАЛЬНО-ПАТРІОТИЧНЕ ВИХОВАННЯ ТА МОВНА КУЛЬТУРА</a:t>
            </a:r>
          </a:p>
        </p:txBody>
      </p:sp>
      <p:grpSp>
        <p:nvGrpSpPr>
          <p:cNvPr name="Group 3" id="3"/>
          <p:cNvGrpSpPr/>
          <p:nvPr/>
        </p:nvGrpSpPr>
        <p:grpSpPr>
          <a:xfrm rot="-9581706">
            <a:off x="1172975" y="2996679"/>
            <a:ext cx="1124424" cy="977972"/>
            <a:chOff x="0" y="0"/>
            <a:chExt cx="473018" cy="411409"/>
          </a:xfrm>
        </p:grpSpPr>
        <p:sp>
          <p:nvSpPr>
            <p:cNvPr name="Freeform 4" id="4"/>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4F3F07"/>
            </a:solidFill>
          </p:spPr>
        </p:sp>
        <p:sp>
          <p:nvSpPr>
            <p:cNvPr name="TextBox 5" id="5"/>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9581706">
            <a:off x="123444" y="1945661"/>
            <a:ext cx="1488299" cy="977972"/>
            <a:chOff x="0" y="0"/>
            <a:chExt cx="626091" cy="411409"/>
          </a:xfrm>
        </p:grpSpPr>
        <p:sp>
          <p:nvSpPr>
            <p:cNvPr name="Freeform 7" id="7"/>
            <p:cNvSpPr/>
            <p:nvPr/>
          </p:nvSpPr>
          <p:spPr>
            <a:xfrm flipH="false" flipV="false" rot="0">
              <a:off x="0" y="0"/>
              <a:ext cx="626091" cy="411409"/>
            </a:xfrm>
            <a:custGeom>
              <a:avLst/>
              <a:gdLst/>
              <a:ahLst/>
              <a:cxnLst/>
              <a:rect r="r" b="b" t="t" l="l"/>
              <a:pathLst>
                <a:path h="411409" w="626091">
                  <a:moveTo>
                    <a:pt x="0" y="0"/>
                  </a:moveTo>
                  <a:lnTo>
                    <a:pt x="626091" y="0"/>
                  </a:lnTo>
                  <a:lnTo>
                    <a:pt x="626091" y="411409"/>
                  </a:lnTo>
                  <a:lnTo>
                    <a:pt x="0" y="411409"/>
                  </a:lnTo>
                  <a:close/>
                </a:path>
              </a:pathLst>
            </a:custGeom>
            <a:solidFill>
              <a:srgbClr val="204661"/>
            </a:solidFill>
          </p:spPr>
        </p:sp>
        <p:sp>
          <p:nvSpPr>
            <p:cNvPr name="TextBox 8" id="8"/>
            <p:cNvSpPr txBox="true"/>
            <p:nvPr/>
          </p:nvSpPr>
          <p:spPr>
            <a:xfrm>
              <a:off x="0" y="-38100"/>
              <a:ext cx="626091" cy="449509"/>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484415" y="-307426"/>
            <a:ext cx="8220410" cy="977972"/>
            <a:chOff x="0" y="0"/>
            <a:chExt cx="3458127" cy="411409"/>
          </a:xfrm>
        </p:grpSpPr>
        <p:sp>
          <p:nvSpPr>
            <p:cNvPr name="Freeform 10" id="10"/>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1" id="11"/>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grpSp>
        <p:nvGrpSpPr>
          <p:cNvPr name="Group 12" id="12"/>
          <p:cNvGrpSpPr/>
          <p:nvPr/>
        </p:nvGrpSpPr>
        <p:grpSpPr>
          <a:xfrm rot="-10800000">
            <a:off x="0" y="1984996"/>
            <a:ext cx="13095612" cy="8302004"/>
            <a:chOff x="0" y="0"/>
            <a:chExt cx="5509007" cy="3492452"/>
          </a:xfrm>
        </p:grpSpPr>
        <p:sp>
          <p:nvSpPr>
            <p:cNvPr name="Freeform 13" id="13"/>
            <p:cNvSpPr/>
            <p:nvPr/>
          </p:nvSpPr>
          <p:spPr>
            <a:xfrm flipH="false" flipV="false" rot="0">
              <a:off x="0" y="0"/>
              <a:ext cx="5509007" cy="3492452"/>
            </a:xfrm>
            <a:custGeom>
              <a:avLst/>
              <a:gdLst/>
              <a:ahLst/>
              <a:cxnLst/>
              <a:rect r="r" b="b" t="t" l="l"/>
              <a:pathLst>
                <a:path h="3492452" w="5509007">
                  <a:moveTo>
                    <a:pt x="0" y="0"/>
                  </a:moveTo>
                  <a:lnTo>
                    <a:pt x="5509007" y="0"/>
                  </a:lnTo>
                  <a:lnTo>
                    <a:pt x="5509007" y="3492452"/>
                  </a:lnTo>
                  <a:lnTo>
                    <a:pt x="0" y="3492452"/>
                  </a:lnTo>
                  <a:close/>
                </a:path>
              </a:pathLst>
            </a:custGeom>
            <a:solidFill>
              <a:srgbClr val="EFEFEF"/>
            </a:solidFill>
          </p:spPr>
        </p:sp>
        <p:sp>
          <p:nvSpPr>
            <p:cNvPr name="TextBox 14" id="14"/>
            <p:cNvSpPr txBox="true"/>
            <p:nvPr/>
          </p:nvSpPr>
          <p:spPr>
            <a:xfrm>
              <a:off x="0" y="-38100"/>
              <a:ext cx="5509007" cy="3530552"/>
            </a:xfrm>
            <a:prstGeom prst="rect">
              <a:avLst/>
            </a:prstGeom>
          </p:spPr>
          <p:txBody>
            <a:bodyPr anchor="ctr" rtlCol="false" tIns="50800" lIns="50800" bIns="50800" rIns="50800"/>
            <a:lstStyle/>
            <a:p>
              <a:pPr algn="ctr">
                <a:lnSpc>
                  <a:spcPts val="3295"/>
                </a:lnSpc>
              </a:pPr>
            </a:p>
          </p:txBody>
        </p:sp>
      </p:grpSp>
      <p:sp>
        <p:nvSpPr>
          <p:cNvPr name="Freeform 15" id="15"/>
          <p:cNvSpPr/>
          <p:nvPr/>
        </p:nvSpPr>
        <p:spPr>
          <a:xfrm flipH="false" flipV="false" rot="0">
            <a:off x="-489010" y="719754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6" id="16"/>
          <p:cNvGrpSpPr/>
          <p:nvPr/>
        </p:nvGrpSpPr>
        <p:grpSpPr>
          <a:xfrm rot="-10800000">
            <a:off x="13390887" y="9732448"/>
            <a:ext cx="8220410" cy="977972"/>
            <a:chOff x="0" y="0"/>
            <a:chExt cx="3458127" cy="411409"/>
          </a:xfrm>
        </p:grpSpPr>
        <p:sp>
          <p:nvSpPr>
            <p:cNvPr name="Freeform 17" id="17"/>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4294CE"/>
            </a:solidFill>
          </p:spPr>
        </p:sp>
        <p:sp>
          <p:nvSpPr>
            <p:cNvPr name="TextBox 18" id="18"/>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19" id="19"/>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20" id="20"/>
          <p:cNvSpPr txBox="true"/>
          <p:nvPr/>
        </p:nvSpPr>
        <p:spPr>
          <a:xfrm rot="0">
            <a:off x="0" y="2015602"/>
            <a:ext cx="12350608" cy="998620"/>
          </a:xfrm>
          <a:prstGeom prst="rect">
            <a:avLst/>
          </a:prstGeom>
        </p:spPr>
        <p:txBody>
          <a:bodyPr anchor="t" rtlCol="false" tIns="0" lIns="0" bIns="0" rIns="0">
            <a:spAutoFit/>
          </a:bodyPr>
          <a:lstStyle/>
          <a:p>
            <a:pPr algn="ctr">
              <a:lnSpc>
                <a:spcPts val="3571"/>
              </a:lnSpc>
            </a:pPr>
            <a:r>
              <a:rPr lang="en-US" sz="2550">
                <a:solidFill>
                  <a:srgbClr val="0D1D29"/>
                </a:solidFill>
                <a:latin typeface="Intro"/>
                <a:ea typeface="Intro"/>
                <a:cs typeface="Intro"/>
                <a:sym typeface="Intro"/>
              </a:rPr>
              <a:t>Патріотичне виховання було інтегроване у всі види дитячої діяльності протягом року:</a:t>
            </a:r>
          </a:p>
          <a:p>
            <a:pPr algn="just" marL="0" indent="0" lvl="0">
              <a:lnSpc>
                <a:spcPts val="689"/>
              </a:lnSpc>
              <a:spcBef>
                <a:spcPct val="0"/>
              </a:spcBef>
            </a:pPr>
          </a:p>
        </p:txBody>
      </p:sp>
      <p:grpSp>
        <p:nvGrpSpPr>
          <p:cNvPr name="Group 21" id="21"/>
          <p:cNvGrpSpPr/>
          <p:nvPr/>
        </p:nvGrpSpPr>
        <p:grpSpPr>
          <a:xfrm rot="0">
            <a:off x="13594878" y="1494481"/>
            <a:ext cx="4897113" cy="4393798"/>
            <a:chOff x="0" y="0"/>
            <a:chExt cx="758691" cy="680714"/>
          </a:xfrm>
        </p:grpSpPr>
        <p:sp>
          <p:nvSpPr>
            <p:cNvPr name="Freeform 22" id="22"/>
            <p:cNvSpPr/>
            <p:nvPr/>
          </p:nvSpPr>
          <p:spPr>
            <a:xfrm flipH="false" flipV="false" rot="0">
              <a:off x="0" y="0"/>
              <a:ext cx="758691" cy="680714"/>
            </a:xfrm>
            <a:custGeom>
              <a:avLst/>
              <a:gdLst/>
              <a:ahLst/>
              <a:cxnLst/>
              <a:rect r="r" b="b" t="t" l="l"/>
              <a:pathLst>
                <a:path h="680714" w="758691">
                  <a:moveTo>
                    <a:pt x="36361" y="0"/>
                  </a:moveTo>
                  <a:lnTo>
                    <a:pt x="722330" y="0"/>
                  </a:lnTo>
                  <a:cubicBezTo>
                    <a:pt x="742412" y="0"/>
                    <a:pt x="758691" y="16279"/>
                    <a:pt x="758691" y="36361"/>
                  </a:cubicBezTo>
                  <a:lnTo>
                    <a:pt x="758691" y="644353"/>
                  </a:lnTo>
                  <a:cubicBezTo>
                    <a:pt x="758691" y="664435"/>
                    <a:pt x="742412" y="680714"/>
                    <a:pt x="722330" y="680714"/>
                  </a:cubicBezTo>
                  <a:lnTo>
                    <a:pt x="36361" y="680714"/>
                  </a:lnTo>
                  <a:cubicBezTo>
                    <a:pt x="16279" y="680714"/>
                    <a:pt x="0" y="664435"/>
                    <a:pt x="0" y="644353"/>
                  </a:cubicBezTo>
                  <a:lnTo>
                    <a:pt x="0" y="36361"/>
                  </a:lnTo>
                  <a:cubicBezTo>
                    <a:pt x="0" y="16279"/>
                    <a:pt x="16279" y="0"/>
                    <a:pt x="36361" y="0"/>
                  </a:cubicBezTo>
                  <a:close/>
                </a:path>
              </a:pathLst>
            </a:custGeom>
            <a:blipFill>
              <a:blip r:embed="rId4"/>
              <a:stretch>
                <a:fillRect l="0" t="-5727" r="0" b="-5727"/>
              </a:stretch>
            </a:blipFill>
            <a:ln w="85725" cap="rnd">
              <a:solidFill>
                <a:srgbClr val="3985C4"/>
              </a:solidFill>
              <a:prstDash val="solid"/>
              <a:round/>
            </a:ln>
          </p:spPr>
        </p:sp>
      </p:grpSp>
      <p:grpSp>
        <p:nvGrpSpPr>
          <p:cNvPr name="Group 23" id="23"/>
          <p:cNvGrpSpPr/>
          <p:nvPr/>
        </p:nvGrpSpPr>
        <p:grpSpPr>
          <a:xfrm rot="0">
            <a:off x="11898862" y="5221930"/>
            <a:ext cx="6873553" cy="5065070"/>
            <a:chOff x="0" y="0"/>
            <a:chExt cx="1064893" cy="784712"/>
          </a:xfrm>
        </p:grpSpPr>
        <p:sp>
          <p:nvSpPr>
            <p:cNvPr name="Freeform 24" id="24"/>
            <p:cNvSpPr/>
            <p:nvPr/>
          </p:nvSpPr>
          <p:spPr>
            <a:xfrm flipH="false" flipV="false" rot="0">
              <a:off x="0" y="0"/>
              <a:ext cx="1064893" cy="784712"/>
            </a:xfrm>
            <a:custGeom>
              <a:avLst/>
              <a:gdLst/>
              <a:ahLst/>
              <a:cxnLst/>
              <a:rect r="r" b="b" t="t" l="l"/>
              <a:pathLst>
                <a:path h="784712" w="1064893">
                  <a:moveTo>
                    <a:pt x="25906" y="0"/>
                  </a:moveTo>
                  <a:lnTo>
                    <a:pt x="1038988" y="0"/>
                  </a:lnTo>
                  <a:cubicBezTo>
                    <a:pt x="1045858" y="0"/>
                    <a:pt x="1052447" y="2729"/>
                    <a:pt x="1057306" y="7588"/>
                  </a:cubicBezTo>
                  <a:cubicBezTo>
                    <a:pt x="1062164" y="12446"/>
                    <a:pt x="1064893" y="19035"/>
                    <a:pt x="1064893" y="25906"/>
                  </a:cubicBezTo>
                  <a:lnTo>
                    <a:pt x="1064893" y="758806"/>
                  </a:lnTo>
                  <a:cubicBezTo>
                    <a:pt x="1064893" y="773113"/>
                    <a:pt x="1053295" y="784712"/>
                    <a:pt x="1038988" y="784712"/>
                  </a:cubicBezTo>
                  <a:lnTo>
                    <a:pt x="25906" y="784712"/>
                  </a:lnTo>
                  <a:cubicBezTo>
                    <a:pt x="11598" y="784712"/>
                    <a:pt x="0" y="773113"/>
                    <a:pt x="0" y="758806"/>
                  </a:cubicBezTo>
                  <a:lnTo>
                    <a:pt x="0" y="25906"/>
                  </a:lnTo>
                  <a:cubicBezTo>
                    <a:pt x="0" y="11598"/>
                    <a:pt x="11598" y="0"/>
                    <a:pt x="25906" y="0"/>
                  </a:cubicBezTo>
                  <a:close/>
                </a:path>
              </a:pathLst>
            </a:custGeom>
            <a:blipFill>
              <a:blip r:embed="rId5"/>
              <a:stretch>
                <a:fillRect l="0" t="-1140" r="0" b="-1140"/>
              </a:stretch>
            </a:blipFill>
            <a:ln w="85725" cap="rnd">
              <a:solidFill>
                <a:srgbClr val="3985C4"/>
              </a:solidFill>
              <a:prstDash val="solid"/>
              <a:round/>
            </a:ln>
          </p:spPr>
        </p:sp>
      </p:grpSp>
      <p:sp>
        <p:nvSpPr>
          <p:cNvPr name="TextBox 25" id="25"/>
          <p:cNvSpPr txBox="true"/>
          <p:nvPr/>
        </p:nvSpPr>
        <p:spPr>
          <a:xfrm rot="0">
            <a:off x="-149651" y="7410365"/>
            <a:ext cx="12167716" cy="1691132"/>
          </a:xfrm>
          <a:prstGeom prst="rect">
            <a:avLst/>
          </a:prstGeom>
        </p:spPr>
        <p:txBody>
          <a:bodyPr anchor="t" rtlCol="false" tIns="0" lIns="0" bIns="0" rIns="0">
            <a:spAutoFit/>
          </a:bodyPr>
          <a:lstStyle/>
          <a:p>
            <a:pPr algn="l" marL="522479" indent="-261239" lvl="1">
              <a:lnSpc>
                <a:spcPts val="3388"/>
              </a:lnSpc>
              <a:buFont typeface="Arial"/>
              <a:buChar char="•"/>
            </a:pPr>
            <a:r>
              <a:rPr lang="en-US" sz="2420">
                <a:solidFill>
                  <a:srgbClr val="000000"/>
                </a:solidFill>
                <a:latin typeface="Canva Sans"/>
                <a:ea typeface="Canva Sans"/>
                <a:cs typeface="Canva Sans"/>
                <a:sym typeface="Canva Sans"/>
              </a:rPr>
              <a:t>Шевченківські дні: Заклад взяв активну уч</a:t>
            </a:r>
            <a:r>
              <a:rPr lang="en-US" sz="2420">
                <a:solidFill>
                  <a:srgbClr val="000000"/>
                </a:solidFill>
                <a:latin typeface="Canva Sans"/>
                <a:ea typeface="Canva Sans"/>
                <a:cs typeface="Canva Sans"/>
                <a:sym typeface="Canva Sans"/>
              </a:rPr>
              <a:t>асть у VI Всеукраїнському Інтернет-Флешмобі #Ми_нащадки_Кобзаря_2026. Проведено інтегровані заняття «Незламний дух Великого Кобзаря» та художньо-продуктивну діяльність за творами поета.</a:t>
            </a:r>
          </a:p>
        </p:txBody>
      </p:sp>
      <p:sp>
        <p:nvSpPr>
          <p:cNvPr name="TextBox 26" id="26"/>
          <p:cNvSpPr txBox="true"/>
          <p:nvPr/>
        </p:nvSpPr>
        <p:spPr>
          <a:xfrm rot="0">
            <a:off x="0" y="2976122"/>
            <a:ext cx="12649910" cy="1691256"/>
          </a:xfrm>
          <a:prstGeom prst="rect">
            <a:avLst/>
          </a:prstGeom>
        </p:spPr>
        <p:txBody>
          <a:bodyPr anchor="t" rtlCol="false" tIns="0" lIns="0" bIns="0" rIns="0">
            <a:spAutoFit/>
          </a:bodyPr>
          <a:lstStyle/>
          <a:p>
            <a:pPr algn="just" marL="521421" indent="-260711" lvl="1">
              <a:lnSpc>
                <a:spcPts val="3381"/>
              </a:lnSpc>
              <a:buFont typeface="Arial"/>
              <a:buChar char="•"/>
            </a:pPr>
            <a:r>
              <a:rPr lang="en-US" sz="2415">
                <a:solidFill>
                  <a:srgbClr val="000000"/>
                </a:solidFill>
                <a:latin typeface="Canva Sans"/>
                <a:ea typeface="Canva Sans"/>
                <a:cs typeface="Canva Sans"/>
                <a:sym typeface="Canva Sans"/>
              </a:rPr>
              <a:t>Єдність та держа</a:t>
            </a:r>
            <a:r>
              <a:rPr lang="en-US" sz="2415" strike="noStrike" u="none">
                <a:solidFill>
                  <a:srgbClr val="000000"/>
                </a:solidFill>
                <a:latin typeface="Canva Sans"/>
                <a:ea typeface="Canva Sans"/>
                <a:cs typeface="Canva Sans"/>
                <a:sym typeface="Canva Sans"/>
              </a:rPr>
              <a:t>вність: Проведено заходи до Дня єднання України (творча акція «Долоньки єдності»), Дня Державного Герба України, Дня Соборності України (виставки дитячих робіт «Україна очима дітей») та заходи до Дня пам'яті Героїв Небесної Сотні.</a:t>
            </a:r>
          </a:p>
        </p:txBody>
      </p:sp>
      <p:sp>
        <p:nvSpPr>
          <p:cNvPr name="TextBox 27" id="27"/>
          <p:cNvSpPr txBox="true"/>
          <p:nvPr/>
        </p:nvSpPr>
        <p:spPr>
          <a:xfrm rot="0">
            <a:off x="-149651" y="4577829"/>
            <a:ext cx="13245264" cy="833882"/>
          </a:xfrm>
          <a:prstGeom prst="rect">
            <a:avLst/>
          </a:prstGeom>
        </p:spPr>
        <p:txBody>
          <a:bodyPr anchor="t" rtlCol="false" tIns="0" lIns="0" bIns="0" rIns="0">
            <a:spAutoFit/>
          </a:bodyPr>
          <a:lstStyle/>
          <a:p>
            <a:pPr algn="just" marL="522479" indent="-261239" lvl="1">
              <a:lnSpc>
                <a:spcPts val="3388"/>
              </a:lnSpc>
              <a:buFont typeface="Arial"/>
              <a:buChar char="•"/>
            </a:pPr>
            <a:r>
              <a:rPr lang="en-US" sz="2420">
                <a:solidFill>
                  <a:srgbClr val="000000"/>
                </a:solidFill>
                <a:latin typeface="Canva Sans"/>
                <a:ea typeface="Canva Sans"/>
                <a:cs typeface="Canva Sans"/>
                <a:sym typeface="Canva Sans"/>
              </a:rPr>
              <a:t>Вшанування національної пам'яті: Діти та батьки долучилися до загальнонаціональної акції «За</a:t>
            </a:r>
            <a:r>
              <a:rPr lang="en-US" sz="2420">
                <a:solidFill>
                  <a:srgbClr val="000000"/>
                </a:solidFill>
                <a:latin typeface="Canva Sans"/>
                <a:ea typeface="Canva Sans"/>
                <a:cs typeface="Canva Sans"/>
                <a:sym typeface="Canva Sans"/>
              </a:rPr>
              <a:t>пали свічку» до Дня пам’яті жертв Голодомору.</a:t>
            </a:r>
          </a:p>
        </p:txBody>
      </p:sp>
      <p:sp>
        <p:nvSpPr>
          <p:cNvPr name="TextBox 28" id="28"/>
          <p:cNvSpPr txBox="true"/>
          <p:nvPr/>
        </p:nvSpPr>
        <p:spPr>
          <a:xfrm rot="0">
            <a:off x="-149651" y="5565472"/>
            <a:ext cx="11853188" cy="1691132"/>
          </a:xfrm>
          <a:prstGeom prst="rect">
            <a:avLst/>
          </a:prstGeom>
        </p:spPr>
        <p:txBody>
          <a:bodyPr anchor="t" rtlCol="false" tIns="0" lIns="0" bIns="0" rIns="0">
            <a:spAutoFit/>
          </a:bodyPr>
          <a:lstStyle/>
          <a:p>
            <a:pPr algn="just" marL="522479" indent="-261239" lvl="1">
              <a:lnSpc>
                <a:spcPts val="3388"/>
              </a:lnSpc>
              <a:buFont typeface="Arial"/>
              <a:buChar char="•"/>
            </a:pPr>
            <a:r>
              <a:rPr lang="en-US" sz="2420">
                <a:solidFill>
                  <a:srgbClr val="000000"/>
                </a:solidFill>
                <a:latin typeface="Canva Sans"/>
                <a:ea typeface="Canva Sans"/>
                <a:cs typeface="Canva Sans"/>
                <a:sym typeface="Canva Sans"/>
              </a:rPr>
              <a:t>Розвиток мовної культури: Педагогічний колектив традиційно долучився до написання Всеукраїнського радіодиктанту національної єдності.</a:t>
            </a:r>
            <a:r>
              <a:rPr lang="en-US" sz="2420">
                <a:solidFill>
                  <a:srgbClr val="000000"/>
                </a:solidFill>
                <a:latin typeface="Canva Sans"/>
                <a:ea typeface="Canva Sans"/>
                <a:cs typeface="Canva Sans"/>
                <a:sym typeface="Canva Sans"/>
              </a:rPr>
              <a:t> До Міжнародного дня рідної мови у групах пройшли тематичні онлайн-заняття «Мово рідна, слово рідне» та «Моя мова калинова».</a:t>
            </a:r>
          </a:p>
        </p:txBody>
      </p:sp>
      <p:sp>
        <p:nvSpPr>
          <p:cNvPr name="TextBox 29" id="29"/>
          <p:cNvSpPr txBox="true"/>
          <p:nvPr/>
        </p:nvSpPr>
        <p:spPr>
          <a:xfrm rot="0">
            <a:off x="1893867" y="9191304"/>
            <a:ext cx="10004994" cy="833882"/>
          </a:xfrm>
          <a:prstGeom prst="rect">
            <a:avLst/>
          </a:prstGeom>
        </p:spPr>
        <p:txBody>
          <a:bodyPr anchor="t" rtlCol="false" tIns="0" lIns="0" bIns="0" rIns="0">
            <a:spAutoFit/>
          </a:bodyPr>
          <a:lstStyle/>
          <a:p>
            <a:pPr algn="l" marL="522479" indent="-261239" lvl="1">
              <a:lnSpc>
                <a:spcPts val="3388"/>
              </a:lnSpc>
              <a:buFont typeface="Arial"/>
              <a:buChar char="•"/>
            </a:pPr>
            <a:r>
              <a:rPr lang="en-US" sz="2420">
                <a:solidFill>
                  <a:srgbClr val="000000"/>
                </a:solidFill>
                <a:latin typeface="Canva Sans"/>
                <a:ea typeface="Canva Sans"/>
                <a:cs typeface="Canva Sans"/>
                <a:sym typeface="Canva Sans"/>
              </a:rPr>
              <a:t>·Державні симв</a:t>
            </a:r>
            <a:r>
              <a:rPr lang="en-US" sz="2420">
                <a:solidFill>
                  <a:srgbClr val="000000"/>
                </a:solidFill>
                <a:latin typeface="Canva Sans"/>
                <a:ea typeface="Canva Sans"/>
                <a:cs typeface="Canva Sans"/>
                <a:sym typeface="Canva Sans"/>
              </a:rPr>
              <a:t>оли: Організовано заняття до Дня Державного Гімну України у старших групах.</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673341" y="1971360"/>
            <a:ext cx="4649463" cy="8315640"/>
            <a:chOff x="0" y="0"/>
            <a:chExt cx="720323" cy="1288310"/>
          </a:xfrm>
        </p:grpSpPr>
        <p:sp>
          <p:nvSpPr>
            <p:cNvPr name="Freeform 3" id="3"/>
            <p:cNvSpPr/>
            <p:nvPr/>
          </p:nvSpPr>
          <p:spPr>
            <a:xfrm flipH="false" flipV="false" rot="0">
              <a:off x="0" y="0"/>
              <a:ext cx="720323" cy="1288310"/>
            </a:xfrm>
            <a:custGeom>
              <a:avLst/>
              <a:gdLst/>
              <a:ahLst/>
              <a:cxnLst/>
              <a:rect r="r" b="b" t="t" l="l"/>
              <a:pathLst>
                <a:path h="1288310" w="720323">
                  <a:moveTo>
                    <a:pt x="38298" y="0"/>
                  </a:moveTo>
                  <a:lnTo>
                    <a:pt x="682026" y="0"/>
                  </a:lnTo>
                  <a:cubicBezTo>
                    <a:pt x="703177" y="0"/>
                    <a:pt x="720323" y="17147"/>
                    <a:pt x="720323" y="38298"/>
                  </a:cubicBezTo>
                  <a:lnTo>
                    <a:pt x="720323" y="1250012"/>
                  </a:lnTo>
                  <a:cubicBezTo>
                    <a:pt x="720323" y="1271164"/>
                    <a:pt x="703177" y="1288310"/>
                    <a:pt x="682026" y="1288310"/>
                  </a:cubicBezTo>
                  <a:lnTo>
                    <a:pt x="38298" y="1288310"/>
                  </a:lnTo>
                  <a:cubicBezTo>
                    <a:pt x="17147" y="1288310"/>
                    <a:pt x="0" y="1271164"/>
                    <a:pt x="0" y="1250012"/>
                  </a:cubicBezTo>
                  <a:lnTo>
                    <a:pt x="0" y="38298"/>
                  </a:lnTo>
                  <a:cubicBezTo>
                    <a:pt x="0" y="17147"/>
                    <a:pt x="17147" y="0"/>
                    <a:pt x="38298" y="0"/>
                  </a:cubicBezTo>
                  <a:close/>
                </a:path>
              </a:pathLst>
            </a:custGeom>
            <a:blipFill>
              <a:blip r:embed="rId2"/>
              <a:stretch>
                <a:fillRect l="-17069" t="0" r="-17069" b="0"/>
              </a:stretch>
            </a:blipFill>
            <a:ln w="85725" cap="rnd">
              <a:solidFill>
                <a:srgbClr val="3985C4"/>
              </a:solidFill>
              <a:prstDash val="solid"/>
              <a:round/>
            </a:ln>
          </p:spPr>
        </p:sp>
      </p:grpSp>
      <p:sp>
        <p:nvSpPr>
          <p:cNvPr name="TextBox 4" id="4"/>
          <p:cNvSpPr txBox="true"/>
          <p:nvPr/>
        </p:nvSpPr>
        <p:spPr>
          <a:xfrm rot="0">
            <a:off x="-476787" y="1047750"/>
            <a:ext cx="16474859" cy="1295401"/>
          </a:xfrm>
          <a:prstGeom prst="rect">
            <a:avLst/>
          </a:prstGeom>
        </p:spPr>
        <p:txBody>
          <a:bodyPr anchor="t" rtlCol="false" tIns="0" lIns="0" bIns="0" rIns="0">
            <a:spAutoFit/>
          </a:bodyPr>
          <a:lstStyle/>
          <a:p>
            <a:pPr algn="ctr">
              <a:lnSpc>
                <a:spcPts val="4950"/>
              </a:lnSpc>
            </a:pPr>
            <a:r>
              <a:rPr lang="en-US" b="true" sz="4500">
                <a:solidFill>
                  <a:srgbClr val="034383"/>
                </a:solidFill>
                <a:latin typeface="Ubuntu Bold"/>
                <a:ea typeface="Ubuntu Bold"/>
                <a:cs typeface="Ubuntu Bold"/>
                <a:sym typeface="Ubuntu Bold"/>
              </a:rPr>
              <a:t>4. ВІЙСЬКОВО-ПАТРІОТИЧНЕ ВИХОВАННЯ ТА ПІДТРИМКА ЗСУ</a:t>
            </a:r>
          </a:p>
        </p:txBody>
      </p:sp>
      <p:grpSp>
        <p:nvGrpSpPr>
          <p:cNvPr name="Group 5" id="5"/>
          <p:cNvGrpSpPr/>
          <p:nvPr/>
        </p:nvGrpSpPr>
        <p:grpSpPr>
          <a:xfrm rot="-9581706">
            <a:off x="1636426" y="3773099"/>
            <a:ext cx="521937" cy="284543"/>
            <a:chOff x="0" y="0"/>
            <a:chExt cx="219566" cy="119700"/>
          </a:xfrm>
        </p:grpSpPr>
        <p:sp>
          <p:nvSpPr>
            <p:cNvPr name="Freeform 6" id="6"/>
            <p:cNvSpPr/>
            <p:nvPr/>
          </p:nvSpPr>
          <p:spPr>
            <a:xfrm flipH="false" flipV="false" rot="0">
              <a:off x="0" y="0"/>
              <a:ext cx="219566" cy="119700"/>
            </a:xfrm>
            <a:custGeom>
              <a:avLst/>
              <a:gdLst/>
              <a:ahLst/>
              <a:cxnLst/>
              <a:rect r="r" b="b" t="t" l="l"/>
              <a:pathLst>
                <a:path h="119700" w="219566">
                  <a:moveTo>
                    <a:pt x="0" y="0"/>
                  </a:moveTo>
                  <a:lnTo>
                    <a:pt x="219566" y="0"/>
                  </a:lnTo>
                  <a:lnTo>
                    <a:pt x="219566" y="119700"/>
                  </a:lnTo>
                  <a:lnTo>
                    <a:pt x="0" y="119700"/>
                  </a:lnTo>
                  <a:close/>
                </a:path>
              </a:pathLst>
            </a:custGeom>
            <a:solidFill>
              <a:srgbClr val="4F3F07"/>
            </a:solidFill>
          </p:spPr>
        </p:sp>
        <p:sp>
          <p:nvSpPr>
            <p:cNvPr name="TextBox 7" id="7"/>
            <p:cNvSpPr txBox="true"/>
            <p:nvPr/>
          </p:nvSpPr>
          <p:spPr>
            <a:xfrm>
              <a:off x="0" y="-38100"/>
              <a:ext cx="219566" cy="157800"/>
            </a:xfrm>
            <a:prstGeom prst="rect">
              <a:avLst/>
            </a:prstGeom>
          </p:spPr>
          <p:txBody>
            <a:bodyPr anchor="ctr" rtlCol="false" tIns="50800" lIns="50800" bIns="50800" rIns="50800"/>
            <a:lstStyle/>
            <a:p>
              <a:pPr algn="ctr">
                <a:lnSpc>
                  <a:spcPts val="3295"/>
                </a:lnSpc>
              </a:pPr>
            </a:p>
          </p:txBody>
        </p:sp>
      </p:grpSp>
      <p:grpSp>
        <p:nvGrpSpPr>
          <p:cNvPr name="Group 8" id="8"/>
          <p:cNvGrpSpPr/>
          <p:nvPr/>
        </p:nvGrpSpPr>
        <p:grpSpPr>
          <a:xfrm rot="-9581706">
            <a:off x="313812" y="2947599"/>
            <a:ext cx="1124424" cy="977972"/>
            <a:chOff x="0" y="0"/>
            <a:chExt cx="473018" cy="411409"/>
          </a:xfrm>
        </p:grpSpPr>
        <p:sp>
          <p:nvSpPr>
            <p:cNvPr name="Freeform 9" id="9"/>
            <p:cNvSpPr/>
            <p:nvPr/>
          </p:nvSpPr>
          <p:spPr>
            <a:xfrm flipH="false" flipV="false" rot="0">
              <a:off x="0" y="0"/>
              <a:ext cx="473018" cy="411409"/>
            </a:xfrm>
            <a:custGeom>
              <a:avLst/>
              <a:gdLst/>
              <a:ahLst/>
              <a:cxnLst/>
              <a:rect r="r" b="b" t="t" l="l"/>
              <a:pathLst>
                <a:path h="411409" w="473018">
                  <a:moveTo>
                    <a:pt x="0" y="0"/>
                  </a:moveTo>
                  <a:lnTo>
                    <a:pt x="473018" y="0"/>
                  </a:lnTo>
                  <a:lnTo>
                    <a:pt x="473018" y="411409"/>
                  </a:lnTo>
                  <a:lnTo>
                    <a:pt x="0" y="411409"/>
                  </a:lnTo>
                  <a:close/>
                </a:path>
              </a:pathLst>
            </a:custGeom>
            <a:solidFill>
              <a:srgbClr val="204661"/>
            </a:solidFill>
          </p:spPr>
        </p:sp>
        <p:sp>
          <p:nvSpPr>
            <p:cNvPr name="TextBox 10" id="10"/>
            <p:cNvSpPr txBox="true"/>
            <p:nvPr/>
          </p:nvSpPr>
          <p:spPr>
            <a:xfrm>
              <a:off x="0" y="-38100"/>
              <a:ext cx="473018" cy="449509"/>
            </a:xfrm>
            <a:prstGeom prst="rect">
              <a:avLst/>
            </a:prstGeom>
          </p:spPr>
          <p:txBody>
            <a:bodyPr anchor="ctr" rtlCol="false" tIns="50800" lIns="50800" bIns="50800" rIns="50800"/>
            <a:lstStyle/>
            <a:p>
              <a:pPr algn="ctr">
                <a:lnSpc>
                  <a:spcPts val="3295"/>
                </a:lnSpc>
              </a:pPr>
            </a:p>
          </p:txBody>
        </p:sp>
      </p:grpSp>
      <p:grpSp>
        <p:nvGrpSpPr>
          <p:cNvPr name="Group 11" id="11"/>
          <p:cNvGrpSpPr/>
          <p:nvPr/>
        </p:nvGrpSpPr>
        <p:grpSpPr>
          <a:xfrm rot="-10800000">
            <a:off x="27260" y="50728"/>
            <a:ext cx="8220410" cy="977972"/>
            <a:chOff x="0" y="0"/>
            <a:chExt cx="3458127" cy="411409"/>
          </a:xfrm>
        </p:grpSpPr>
        <p:sp>
          <p:nvSpPr>
            <p:cNvPr name="Freeform 12" id="12"/>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FBC613"/>
            </a:solidFill>
          </p:spPr>
        </p:sp>
        <p:sp>
          <p:nvSpPr>
            <p:cNvPr name="TextBox 13" id="13"/>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grpSp>
        <p:nvGrpSpPr>
          <p:cNvPr name="Group 14" id="14"/>
          <p:cNvGrpSpPr/>
          <p:nvPr/>
        </p:nvGrpSpPr>
        <p:grpSpPr>
          <a:xfrm rot="0">
            <a:off x="706451" y="6422092"/>
            <a:ext cx="4897113" cy="3869323"/>
            <a:chOff x="0" y="0"/>
            <a:chExt cx="758691" cy="599459"/>
          </a:xfrm>
        </p:grpSpPr>
        <p:sp>
          <p:nvSpPr>
            <p:cNvPr name="Freeform 15" id="15"/>
            <p:cNvSpPr/>
            <p:nvPr/>
          </p:nvSpPr>
          <p:spPr>
            <a:xfrm flipH="false" flipV="false" rot="0">
              <a:off x="0" y="0"/>
              <a:ext cx="758691" cy="599459"/>
            </a:xfrm>
            <a:custGeom>
              <a:avLst/>
              <a:gdLst/>
              <a:ahLst/>
              <a:cxnLst/>
              <a:rect r="r" b="b" t="t" l="l"/>
              <a:pathLst>
                <a:path h="599459" w="758691">
                  <a:moveTo>
                    <a:pt x="36361" y="0"/>
                  </a:moveTo>
                  <a:lnTo>
                    <a:pt x="722330" y="0"/>
                  </a:lnTo>
                  <a:cubicBezTo>
                    <a:pt x="742412" y="0"/>
                    <a:pt x="758691" y="16279"/>
                    <a:pt x="758691" y="36361"/>
                  </a:cubicBezTo>
                  <a:lnTo>
                    <a:pt x="758691" y="563098"/>
                  </a:lnTo>
                  <a:cubicBezTo>
                    <a:pt x="758691" y="583180"/>
                    <a:pt x="742412" y="599459"/>
                    <a:pt x="722330" y="599459"/>
                  </a:cubicBezTo>
                  <a:lnTo>
                    <a:pt x="36361" y="599459"/>
                  </a:lnTo>
                  <a:cubicBezTo>
                    <a:pt x="16279" y="599459"/>
                    <a:pt x="0" y="583180"/>
                    <a:pt x="0" y="563098"/>
                  </a:cubicBezTo>
                  <a:lnTo>
                    <a:pt x="0" y="36361"/>
                  </a:lnTo>
                  <a:cubicBezTo>
                    <a:pt x="0" y="16279"/>
                    <a:pt x="16279" y="0"/>
                    <a:pt x="36361" y="0"/>
                  </a:cubicBezTo>
                  <a:close/>
                </a:path>
              </a:pathLst>
            </a:custGeom>
            <a:blipFill>
              <a:blip r:embed="rId3"/>
              <a:stretch>
                <a:fillRect l="0" t="-625" r="0" b="-625"/>
              </a:stretch>
            </a:blipFill>
            <a:ln w="85725" cap="rnd">
              <a:solidFill>
                <a:srgbClr val="3985C4"/>
              </a:solidFill>
              <a:prstDash val="solid"/>
              <a:round/>
            </a:ln>
          </p:spPr>
        </p:sp>
      </p:grpSp>
      <p:sp>
        <p:nvSpPr>
          <p:cNvPr name="Freeform 16" id="16"/>
          <p:cNvSpPr/>
          <p:nvPr/>
        </p:nvSpPr>
        <p:spPr>
          <a:xfrm flipH="false" flipV="false" rot="0">
            <a:off x="-484415" y="659562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17" id="17"/>
          <p:cNvGrpSpPr/>
          <p:nvPr/>
        </p:nvGrpSpPr>
        <p:grpSpPr>
          <a:xfrm rot="-10800000">
            <a:off x="592843" y="2472086"/>
            <a:ext cx="12859316" cy="3816656"/>
            <a:chOff x="0" y="0"/>
            <a:chExt cx="5409603" cy="1605575"/>
          </a:xfrm>
        </p:grpSpPr>
        <p:sp>
          <p:nvSpPr>
            <p:cNvPr name="Freeform 18" id="18"/>
            <p:cNvSpPr/>
            <p:nvPr/>
          </p:nvSpPr>
          <p:spPr>
            <a:xfrm flipH="false" flipV="false" rot="0">
              <a:off x="0" y="0"/>
              <a:ext cx="5409603" cy="1605575"/>
            </a:xfrm>
            <a:custGeom>
              <a:avLst/>
              <a:gdLst/>
              <a:ahLst/>
              <a:cxnLst/>
              <a:rect r="r" b="b" t="t" l="l"/>
              <a:pathLst>
                <a:path h="1605575" w="5409603">
                  <a:moveTo>
                    <a:pt x="0" y="0"/>
                  </a:moveTo>
                  <a:lnTo>
                    <a:pt x="5409603" y="0"/>
                  </a:lnTo>
                  <a:lnTo>
                    <a:pt x="5409603" y="1605575"/>
                  </a:lnTo>
                  <a:lnTo>
                    <a:pt x="0" y="1605575"/>
                  </a:lnTo>
                  <a:close/>
                </a:path>
              </a:pathLst>
            </a:custGeom>
            <a:solidFill>
              <a:srgbClr val="EFEFEF"/>
            </a:solidFill>
          </p:spPr>
        </p:sp>
        <p:sp>
          <p:nvSpPr>
            <p:cNvPr name="TextBox 19" id="19"/>
            <p:cNvSpPr txBox="true"/>
            <p:nvPr/>
          </p:nvSpPr>
          <p:spPr>
            <a:xfrm>
              <a:off x="0" y="-38100"/>
              <a:ext cx="5409603" cy="1643675"/>
            </a:xfrm>
            <a:prstGeom prst="rect">
              <a:avLst/>
            </a:prstGeom>
          </p:spPr>
          <p:txBody>
            <a:bodyPr anchor="ctr" rtlCol="false" tIns="50800" lIns="50800" bIns="50800" rIns="50800"/>
            <a:lstStyle/>
            <a:p>
              <a:pPr algn="ctr">
                <a:lnSpc>
                  <a:spcPts val="3295"/>
                </a:lnSpc>
              </a:pPr>
            </a:p>
          </p:txBody>
        </p:sp>
      </p:grpSp>
      <p:grpSp>
        <p:nvGrpSpPr>
          <p:cNvPr name="Group 20" id="20"/>
          <p:cNvGrpSpPr/>
          <p:nvPr/>
        </p:nvGrpSpPr>
        <p:grpSpPr>
          <a:xfrm rot="-10800000">
            <a:off x="13390887" y="9732448"/>
            <a:ext cx="8220410" cy="977972"/>
            <a:chOff x="0" y="0"/>
            <a:chExt cx="3458127" cy="411409"/>
          </a:xfrm>
        </p:grpSpPr>
        <p:sp>
          <p:nvSpPr>
            <p:cNvPr name="Freeform 21" id="21"/>
            <p:cNvSpPr/>
            <p:nvPr/>
          </p:nvSpPr>
          <p:spPr>
            <a:xfrm flipH="false" flipV="false" rot="0">
              <a:off x="0" y="0"/>
              <a:ext cx="3458127" cy="411409"/>
            </a:xfrm>
            <a:custGeom>
              <a:avLst/>
              <a:gdLst/>
              <a:ahLst/>
              <a:cxnLst/>
              <a:rect r="r" b="b" t="t" l="l"/>
              <a:pathLst>
                <a:path h="411409" w="3458127">
                  <a:moveTo>
                    <a:pt x="0" y="0"/>
                  </a:moveTo>
                  <a:lnTo>
                    <a:pt x="3458127" y="0"/>
                  </a:lnTo>
                  <a:lnTo>
                    <a:pt x="3458127" y="411409"/>
                  </a:lnTo>
                  <a:lnTo>
                    <a:pt x="0" y="411409"/>
                  </a:lnTo>
                  <a:close/>
                </a:path>
              </a:pathLst>
            </a:custGeom>
            <a:solidFill>
              <a:srgbClr val="4294CE"/>
            </a:solidFill>
          </p:spPr>
        </p:sp>
        <p:sp>
          <p:nvSpPr>
            <p:cNvPr name="TextBox 22" id="22"/>
            <p:cNvSpPr txBox="true"/>
            <p:nvPr/>
          </p:nvSpPr>
          <p:spPr>
            <a:xfrm>
              <a:off x="0" y="-38100"/>
              <a:ext cx="3458127" cy="449509"/>
            </a:xfrm>
            <a:prstGeom prst="rect">
              <a:avLst/>
            </a:prstGeom>
          </p:spPr>
          <p:txBody>
            <a:bodyPr anchor="ctr" rtlCol="false" tIns="50800" lIns="50800" bIns="50800" rIns="50800"/>
            <a:lstStyle/>
            <a:p>
              <a:pPr algn="ctr">
                <a:lnSpc>
                  <a:spcPts val="3295"/>
                </a:lnSpc>
              </a:pPr>
            </a:p>
          </p:txBody>
        </p:sp>
      </p:grpSp>
      <p:sp>
        <p:nvSpPr>
          <p:cNvPr name="Freeform 23" id="23"/>
          <p:cNvSpPr/>
          <p:nvPr/>
        </p:nvSpPr>
        <p:spPr>
          <a:xfrm flipH="true" flipV="true" rot="0">
            <a:off x="14657615" y="-423420"/>
            <a:ext cx="4114800" cy="4114800"/>
          </a:xfrm>
          <a:custGeom>
            <a:avLst/>
            <a:gdLst/>
            <a:ahLst/>
            <a:cxnLst/>
            <a:rect r="r" b="b" t="t" l="l"/>
            <a:pathLst>
              <a:path h="4114800" w="4114800">
                <a:moveTo>
                  <a:pt x="4114800" y="4114800"/>
                </a:moveTo>
                <a:lnTo>
                  <a:pt x="0" y="4114800"/>
                </a:lnTo>
                <a:lnTo>
                  <a:pt x="0" y="0"/>
                </a:lnTo>
                <a:lnTo>
                  <a:pt x="4114800" y="0"/>
                </a:lnTo>
                <a:lnTo>
                  <a:pt x="4114800" y="411480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24" id="24"/>
          <p:cNvGrpSpPr/>
          <p:nvPr/>
        </p:nvGrpSpPr>
        <p:grpSpPr>
          <a:xfrm rot="0">
            <a:off x="10834339" y="6417677"/>
            <a:ext cx="2700889" cy="4152040"/>
            <a:chOff x="0" y="0"/>
            <a:chExt cx="418438" cy="643260"/>
          </a:xfrm>
        </p:grpSpPr>
        <p:sp>
          <p:nvSpPr>
            <p:cNvPr name="Freeform 25" id="25"/>
            <p:cNvSpPr/>
            <p:nvPr/>
          </p:nvSpPr>
          <p:spPr>
            <a:xfrm flipH="false" flipV="false" rot="0">
              <a:off x="0" y="0"/>
              <a:ext cx="418438" cy="643260"/>
            </a:xfrm>
            <a:custGeom>
              <a:avLst/>
              <a:gdLst/>
              <a:ahLst/>
              <a:cxnLst/>
              <a:rect r="r" b="b" t="t" l="l"/>
              <a:pathLst>
                <a:path h="643260" w="418438">
                  <a:moveTo>
                    <a:pt x="65928" y="0"/>
                  </a:moveTo>
                  <a:lnTo>
                    <a:pt x="352510" y="0"/>
                  </a:lnTo>
                  <a:cubicBezTo>
                    <a:pt x="369996" y="0"/>
                    <a:pt x="386765" y="6946"/>
                    <a:pt x="399128" y="19310"/>
                  </a:cubicBezTo>
                  <a:cubicBezTo>
                    <a:pt x="411492" y="31674"/>
                    <a:pt x="418438" y="48443"/>
                    <a:pt x="418438" y="65928"/>
                  </a:cubicBezTo>
                  <a:lnTo>
                    <a:pt x="418438" y="577332"/>
                  </a:lnTo>
                  <a:cubicBezTo>
                    <a:pt x="418438" y="613743"/>
                    <a:pt x="388921" y="643260"/>
                    <a:pt x="352510" y="643260"/>
                  </a:cubicBezTo>
                  <a:lnTo>
                    <a:pt x="65928" y="643260"/>
                  </a:lnTo>
                  <a:cubicBezTo>
                    <a:pt x="48443" y="643260"/>
                    <a:pt x="31674" y="636314"/>
                    <a:pt x="19310" y="623950"/>
                  </a:cubicBezTo>
                  <a:cubicBezTo>
                    <a:pt x="6946" y="611586"/>
                    <a:pt x="0" y="594817"/>
                    <a:pt x="0" y="577332"/>
                  </a:cubicBezTo>
                  <a:lnTo>
                    <a:pt x="0" y="65928"/>
                  </a:lnTo>
                  <a:cubicBezTo>
                    <a:pt x="0" y="48443"/>
                    <a:pt x="6946" y="31674"/>
                    <a:pt x="19310" y="19310"/>
                  </a:cubicBezTo>
                  <a:cubicBezTo>
                    <a:pt x="31674" y="6946"/>
                    <a:pt x="48443" y="0"/>
                    <a:pt x="65928" y="0"/>
                  </a:cubicBezTo>
                  <a:close/>
                </a:path>
              </a:pathLst>
            </a:custGeom>
            <a:blipFill>
              <a:blip r:embed="rId6"/>
              <a:stretch>
                <a:fillRect l="-52485" t="0" r="-52485" b="0"/>
              </a:stretch>
            </a:blipFill>
            <a:ln w="85725" cap="rnd">
              <a:solidFill>
                <a:srgbClr val="3985C4"/>
              </a:solidFill>
              <a:prstDash val="solid"/>
              <a:round/>
            </a:ln>
          </p:spPr>
        </p:sp>
      </p:grpSp>
      <p:grpSp>
        <p:nvGrpSpPr>
          <p:cNvPr name="Group 26" id="26"/>
          <p:cNvGrpSpPr/>
          <p:nvPr/>
        </p:nvGrpSpPr>
        <p:grpSpPr>
          <a:xfrm rot="0">
            <a:off x="5746439" y="6417677"/>
            <a:ext cx="4897113" cy="3869323"/>
            <a:chOff x="0" y="0"/>
            <a:chExt cx="758691" cy="599459"/>
          </a:xfrm>
        </p:grpSpPr>
        <p:sp>
          <p:nvSpPr>
            <p:cNvPr name="Freeform 27" id="27"/>
            <p:cNvSpPr/>
            <p:nvPr/>
          </p:nvSpPr>
          <p:spPr>
            <a:xfrm flipH="false" flipV="false" rot="0">
              <a:off x="0" y="0"/>
              <a:ext cx="758691" cy="599459"/>
            </a:xfrm>
            <a:custGeom>
              <a:avLst/>
              <a:gdLst/>
              <a:ahLst/>
              <a:cxnLst/>
              <a:rect r="r" b="b" t="t" l="l"/>
              <a:pathLst>
                <a:path h="599459" w="758691">
                  <a:moveTo>
                    <a:pt x="36361" y="0"/>
                  </a:moveTo>
                  <a:lnTo>
                    <a:pt x="722330" y="0"/>
                  </a:lnTo>
                  <a:cubicBezTo>
                    <a:pt x="742412" y="0"/>
                    <a:pt x="758691" y="16279"/>
                    <a:pt x="758691" y="36361"/>
                  </a:cubicBezTo>
                  <a:lnTo>
                    <a:pt x="758691" y="563098"/>
                  </a:lnTo>
                  <a:cubicBezTo>
                    <a:pt x="758691" y="583180"/>
                    <a:pt x="742412" y="599459"/>
                    <a:pt x="722330" y="599459"/>
                  </a:cubicBezTo>
                  <a:lnTo>
                    <a:pt x="36361" y="599459"/>
                  </a:lnTo>
                  <a:cubicBezTo>
                    <a:pt x="16279" y="599459"/>
                    <a:pt x="0" y="583180"/>
                    <a:pt x="0" y="563098"/>
                  </a:cubicBezTo>
                  <a:lnTo>
                    <a:pt x="0" y="36361"/>
                  </a:lnTo>
                  <a:cubicBezTo>
                    <a:pt x="0" y="16279"/>
                    <a:pt x="16279" y="0"/>
                    <a:pt x="36361" y="0"/>
                  </a:cubicBezTo>
                  <a:close/>
                </a:path>
              </a:pathLst>
            </a:custGeom>
            <a:blipFill>
              <a:blip r:embed="rId7"/>
              <a:stretch>
                <a:fillRect l="0" t="-13281" r="0" b="-13281"/>
              </a:stretch>
            </a:blipFill>
            <a:ln w="85725" cap="rnd">
              <a:solidFill>
                <a:srgbClr val="3985C4"/>
              </a:solidFill>
              <a:prstDash val="solid"/>
              <a:round/>
            </a:ln>
          </p:spPr>
        </p:sp>
      </p:grpSp>
      <p:sp>
        <p:nvSpPr>
          <p:cNvPr name="TextBox 28" id="28"/>
          <p:cNvSpPr txBox="true"/>
          <p:nvPr/>
        </p:nvSpPr>
        <p:spPr>
          <a:xfrm rot="0">
            <a:off x="592843" y="2535077"/>
            <a:ext cx="12110951" cy="1745866"/>
          </a:xfrm>
          <a:prstGeom prst="rect">
            <a:avLst/>
          </a:prstGeom>
        </p:spPr>
        <p:txBody>
          <a:bodyPr anchor="t" rtlCol="false" tIns="0" lIns="0" bIns="0" rIns="0">
            <a:spAutoFit/>
          </a:bodyPr>
          <a:lstStyle/>
          <a:p>
            <a:pPr algn="l" marL="543011" indent="-271505" lvl="1">
              <a:lnSpc>
                <a:spcPts val="3521"/>
              </a:lnSpc>
              <a:buFont typeface="Arial"/>
              <a:buChar char="•"/>
            </a:pPr>
            <a:r>
              <a:rPr lang="en-US" sz="2515">
                <a:solidFill>
                  <a:srgbClr val="000000"/>
                </a:solidFill>
                <a:latin typeface="Canva Sans"/>
                <a:ea typeface="Canva Sans"/>
                <a:cs typeface="Canva Sans"/>
                <a:sym typeface="Canva Sans"/>
              </a:rPr>
              <a:t>До Дня Захисників України та Дня Збройних</a:t>
            </a:r>
            <a:r>
              <a:rPr lang="en-US" sz="2515" strike="noStrike" u="none">
                <a:solidFill>
                  <a:srgbClr val="000000"/>
                </a:solidFill>
                <a:latin typeface="Canva Sans"/>
                <a:ea typeface="Canva Sans"/>
                <a:cs typeface="Canva Sans"/>
                <a:sym typeface="Canva Sans"/>
              </a:rPr>
              <a:t> Сил України для дітей проведено бесіди про професії військових та різні види військ, вихованці власноруч виготовили вітальні листівки.</a:t>
            </a:r>
          </a:p>
          <a:p>
            <a:pPr algn="just">
              <a:lnSpc>
                <a:spcPts val="3521"/>
              </a:lnSpc>
              <a:spcBef>
                <a:spcPct val="0"/>
              </a:spcBef>
            </a:pPr>
          </a:p>
        </p:txBody>
      </p:sp>
      <p:sp>
        <p:nvSpPr>
          <p:cNvPr name="TextBox 29" id="29"/>
          <p:cNvSpPr txBox="true"/>
          <p:nvPr/>
        </p:nvSpPr>
        <p:spPr>
          <a:xfrm rot="0">
            <a:off x="706451" y="4345338"/>
            <a:ext cx="12233495" cy="1783842"/>
          </a:xfrm>
          <a:prstGeom prst="rect">
            <a:avLst/>
          </a:prstGeom>
        </p:spPr>
        <p:txBody>
          <a:bodyPr anchor="t" rtlCol="false" tIns="0" lIns="0" bIns="0" rIns="0">
            <a:spAutoFit/>
          </a:bodyPr>
          <a:lstStyle/>
          <a:p>
            <a:pPr algn="l" marL="544068" indent="-272034" lvl="1">
              <a:lnSpc>
                <a:spcPts val="3528"/>
              </a:lnSpc>
              <a:buFont typeface="Arial"/>
              <a:buChar char="•"/>
            </a:pPr>
            <a:r>
              <a:rPr lang="en-US" sz="2520">
                <a:solidFill>
                  <a:srgbClr val="000000"/>
                </a:solidFill>
                <a:latin typeface="Canva Sans"/>
                <a:ea typeface="Canva Sans"/>
                <a:cs typeface="Canva Sans"/>
                <a:sym typeface="Canva Sans"/>
              </a:rPr>
              <a:t>У зимовий період вихованці середніх та старших груп закладу активно долучилися до Всеукраїнської різдвяної</a:t>
            </a:r>
            <a:r>
              <a:rPr lang="en-US" sz="2520">
                <a:solidFill>
                  <a:srgbClr val="000000"/>
                </a:solidFill>
                <a:latin typeface="Canva Sans"/>
                <a:ea typeface="Canva Sans"/>
                <a:cs typeface="Canva Sans"/>
                <a:sym typeface="Canva Sans"/>
              </a:rPr>
              <a:t> акції «Коляда для Захисника 2025–2026», підготувавши зворушливі відеопривітання як обереги для наших воїнів на передовій.</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762120" y="997105"/>
            <a:ext cx="13766990" cy="1455420"/>
          </a:xfrm>
          <a:prstGeom prst="rect">
            <a:avLst/>
          </a:prstGeom>
        </p:spPr>
        <p:txBody>
          <a:bodyPr anchor="t" rtlCol="false" tIns="0" lIns="0" bIns="0" rIns="0">
            <a:spAutoFit/>
          </a:bodyPr>
          <a:lstStyle/>
          <a:p>
            <a:pPr algn="ctr">
              <a:lnSpc>
                <a:spcPts val="5610"/>
              </a:lnSpc>
            </a:pPr>
            <a:r>
              <a:rPr lang="en-US" b="true" sz="5100">
                <a:solidFill>
                  <a:srgbClr val="034383"/>
                </a:solidFill>
                <a:latin typeface="Ubuntu Bold"/>
                <a:ea typeface="Ubuntu Bold"/>
                <a:cs typeface="Ubuntu Bold"/>
                <a:sym typeface="Ubuntu Bold"/>
              </a:rPr>
              <a:t>СОЦІАЛЬНЕ ПАРТНЕРСТВО, ЕКОЛОГІЯ ТА БЛАГОДІЙНІСТЬ</a:t>
            </a:r>
          </a:p>
        </p:txBody>
      </p:sp>
      <p:grpSp>
        <p:nvGrpSpPr>
          <p:cNvPr name="Group 3" id="3"/>
          <p:cNvGrpSpPr/>
          <p:nvPr/>
        </p:nvGrpSpPr>
        <p:grpSpPr>
          <a:xfrm rot="-10800000">
            <a:off x="902037" y="3562134"/>
            <a:ext cx="4977297" cy="1217249"/>
            <a:chOff x="0" y="0"/>
            <a:chExt cx="2015296" cy="492861"/>
          </a:xfrm>
        </p:grpSpPr>
        <p:sp>
          <p:nvSpPr>
            <p:cNvPr name="Freeform 4" id="4"/>
            <p:cNvSpPr/>
            <p:nvPr/>
          </p:nvSpPr>
          <p:spPr>
            <a:xfrm flipH="false" flipV="false" rot="0">
              <a:off x="0" y="0"/>
              <a:ext cx="2015296" cy="492861"/>
            </a:xfrm>
            <a:custGeom>
              <a:avLst/>
              <a:gdLst/>
              <a:ahLst/>
              <a:cxnLst/>
              <a:rect r="r" b="b" t="t" l="l"/>
              <a:pathLst>
                <a:path h="492861" w="2015296">
                  <a:moveTo>
                    <a:pt x="0" y="0"/>
                  </a:moveTo>
                  <a:lnTo>
                    <a:pt x="2015296" y="0"/>
                  </a:lnTo>
                  <a:lnTo>
                    <a:pt x="2015296" y="492861"/>
                  </a:lnTo>
                  <a:lnTo>
                    <a:pt x="0" y="492861"/>
                  </a:lnTo>
                  <a:close/>
                </a:path>
              </a:pathLst>
            </a:custGeom>
            <a:solidFill>
              <a:srgbClr val="034383"/>
            </a:solidFill>
          </p:spPr>
        </p:sp>
        <p:sp>
          <p:nvSpPr>
            <p:cNvPr name="TextBox 5" id="5"/>
            <p:cNvSpPr txBox="true"/>
            <p:nvPr/>
          </p:nvSpPr>
          <p:spPr>
            <a:xfrm>
              <a:off x="0" y="-38100"/>
              <a:ext cx="2015296" cy="530961"/>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6918468" y="3512976"/>
            <a:ext cx="5067519" cy="1217249"/>
            <a:chOff x="0" y="0"/>
            <a:chExt cx="2051827" cy="492861"/>
          </a:xfrm>
        </p:grpSpPr>
        <p:sp>
          <p:nvSpPr>
            <p:cNvPr name="Freeform 7" id="7"/>
            <p:cNvSpPr/>
            <p:nvPr/>
          </p:nvSpPr>
          <p:spPr>
            <a:xfrm flipH="false" flipV="false" rot="0">
              <a:off x="0" y="0"/>
              <a:ext cx="2051827" cy="492861"/>
            </a:xfrm>
            <a:custGeom>
              <a:avLst/>
              <a:gdLst/>
              <a:ahLst/>
              <a:cxnLst/>
              <a:rect r="r" b="b" t="t" l="l"/>
              <a:pathLst>
                <a:path h="492861" w="2051827">
                  <a:moveTo>
                    <a:pt x="0" y="0"/>
                  </a:moveTo>
                  <a:lnTo>
                    <a:pt x="2051827" y="0"/>
                  </a:lnTo>
                  <a:lnTo>
                    <a:pt x="2051827" y="492861"/>
                  </a:lnTo>
                  <a:lnTo>
                    <a:pt x="0" y="492861"/>
                  </a:lnTo>
                  <a:close/>
                </a:path>
              </a:pathLst>
            </a:custGeom>
            <a:solidFill>
              <a:srgbClr val="FBC613"/>
            </a:solidFill>
          </p:spPr>
        </p:sp>
        <p:sp>
          <p:nvSpPr>
            <p:cNvPr name="TextBox 8" id="8"/>
            <p:cNvSpPr txBox="true"/>
            <p:nvPr/>
          </p:nvSpPr>
          <p:spPr>
            <a:xfrm>
              <a:off x="0" y="-38100"/>
              <a:ext cx="2051827" cy="530961"/>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12880108" y="3512976"/>
            <a:ext cx="5039547" cy="1217249"/>
            <a:chOff x="0" y="0"/>
            <a:chExt cx="2040501" cy="492861"/>
          </a:xfrm>
        </p:grpSpPr>
        <p:sp>
          <p:nvSpPr>
            <p:cNvPr name="Freeform 10" id="10"/>
            <p:cNvSpPr/>
            <p:nvPr/>
          </p:nvSpPr>
          <p:spPr>
            <a:xfrm flipH="false" flipV="false" rot="0">
              <a:off x="0" y="0"/>
              <a:ext cx="2040501" cy="492861"/>
            </a:xfrm>
            <a:custGeom>
              <a:avLst/>
              <a:gdLst/>
              <a:ahLst/>
              <a:cxnLst/>
              <a:rect r="r" b="b" t="t" l="l"/>
              <a:pathLst>
                <a:path h="492861" w="2040501">
                  <a:moveTo>
                    <a:pt x="0" y="0"/>
                  </a:moveTo>
                  <a:lnTo>
                    <a:pt x="2040501" y="0"/>
                  </a:lnTo>
                  <a:lnTo>
                    <a:pt x="2040501" y="492861"/>
                  </a:lnTo>
                  <a:lnTo>
                    <a:pt x="0" y="492861"/>
                  </a:lnTo>
                  <a:close/>
                </a:path>
              </a:pathLst>
            </a:custGeom>
            <a:solidFill>
              <a:srgbClr val="4294CE"/>
            </a:solidFill>
          </p:spPr>
        </p:sp>
        <p:sp>
          <p:nvSpPr>
            <p:cNvPr name="TextBox 11" id="11"/>
            <p:cNvSpPr txBox="true"/>
            <p:nvPr/>
          </p:nvSpPr>
          <p:spPr>
            <a:xfrm>
              <a:off x="0" y="-38100"/>
              <a:ext cx="2040501" cy="530961"/>
            </a:xfrm>
            <a:prstGeom prst="rect">
              <a:avLst/>
            </a:prstGeom>
          </p:spPr>
          <p:txBody>
            <a:bodyPr anchor="ctr" rtlCol="false" tIns="50800" lIns="50800" bIns="50800" rIns="50800"/>
            <a:lstStyle/>
            <a:p>
              <a:pPr algn="ctr">
                <a:lnSpc>
                  <a:spcPts val="3295"/>
                </a:lnSpc>
              </a:pPr>
            </a:p>
          </p:txBody>
        </p:sp>
      </p:grpSp>
      <p:sp>
        <p:nvSpPr>
          <p:cNvPr name="TextBox 12" id="12"/>
          <p:cNvSpPr txBox="true"/>
          <p:nvPr/>
        </p:nvSpPr>
        <p:spPr>
          <a:xfrm rot="0">
            <a:off x="13153193" y="3644946"/>
            <a:ext cx="4535851" cy="1109409"/>
          </a:xfrm>
          <a:prstGeom prst="rect">
            <a:avLst/>
          </a:prstGeom>
        </p:spPr>
        <p:txBody>
          <a:bodyPr anchor="t" rtlCol="false" tIns="0" lIns="0" bIns="0" rIns="0">
            <a:spAutoFit/>
          </a:bodyPr>
          <a:lstStyle/>
          <a:p>
            <a:pPr algn="ctr">
              <a:lnSpc>
                <a:spcPts val="2865"/>
              </a:lnSpc>
            </a:pPr>
            <a:r>
              <a:rPr lang="en-US" b="true" sz="2605">
                <a:solidFill>
                  <a:srgbClr val="FFFFFF"/>
                </a:solidFill>
                <a:latin typeface="Ubuntu Bold"/>
                <a:ea typeface="Ubuntu Bold"/>
                <a:cs typeface="Ubuntu Bold"/>
                <a:sym typeface="Ubuntu Bold"/>
              </a:rPr>
              <a:t>ГУМАННЕ СТАВЛЕННЯ ДО ТВАРИН (СПІВПРАЦЯ З БФ «HAPPY PAW»)</a:t>
            </a:r>
          </a:p>
        </p:txBody>
      </p:sp>
      <p:grpSp>
        <p:nvGrpSpPr>
          <p:cNvPr name="Group 13" id="13"/>
          <p:cNvGrpSpPr/>
          <p:nvPr/>
        </p:nvGrpSpPr>
        <p:grpSpPr>
          <a:xfrm rot="0">
            <a:off x="1341528" y="-1193305"/>
            <a:ext cx="4364942" cy="2386610"/>
            <a:chOff x="0" y="0"/>
            <a:chExt cx="1149614" cy="628572"/>
          </a:xfrm>
        </p:grpSpPr>
        <p:sp>
          <p:nvSpPr>
            <p:cNvPr name="Freeform 14" id="14"/>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5" id="15"/>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16" id="16"/>
          <p:cNvSpPr/>
          <p:nvPr/>
        </p:nvSpPr>
        <p:spPr>
          <a:xfrm flipH="false" flipV="true" rot="5400000">
            <a:off x="-1751949" y="-28597"/>
            <a:ext cx="4962244" cy="4962244"/>
          </a:xfrm>
          <a:custGeom>
            <a:avLst/>
            <a:gdLst/>
            <a:ahLst/>
            <a:cxnLst/>
            <a:rect r="r" b="b" t="t" l="l"/>
            <a:pathLst>
              <a:path h="4962244" w="4962244">
                <a:moveTo>
                  <a:pt x="0" y="4962244"/>
                </a:moveTo>
                <a:lnTo>
                  <a:pt x="4962244" y="4962244"/>
                </a:lnTo>
                <a:lnTo>
                  <a:pt x="4962244" y="0"/>
                </a:lnTo>
                <a:lnTo>
                  <a:pt x="0" y="0"/>
                </a:lnTo>
                <a:lnTo>
                  <a:pt x="0" y="4962244"/>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7" id="17"/>
          <p:cNvGrpSpPr/>
          <p:nvPr/>
        </p:nvGrpSpPr>
        <p:grpSpPr>
          <a:xfrm rot="0">
            <a:off x="12739092" y="-1291235"/>
            <a:ext cx="4364942" cy="2386610"/>
            <a:chOff x="0" y="0"/>
            <a:chExt cx="1149614" cy="628572"/>
          </a:xfrm>
        </p:grpSpPr>
        <p:sp>
          <p:nvSpPr>
            <p:cNvPr name="Freeform 18" id="18"/>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9" id="19"/>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20" id="20"/>
          <p:cNvSpPr/>
          <p:nvPr/>
        </p:nvSpPr>
        <p:spPr>
          <a:xfrm flipH="false" flipV="false" rot="5400000">
            <a:off x="14479187" y="-97931"/>
            <a:ext cx="4962244" cy="4962244"/>
          </a:xfrm>
          <a:custGeom>
            <a:avLst/>
            <a:gdLst/>
            <a:ahLst/>
            <a:cxnLst/>
            <a:rect r="r" b="b" t="t" l="l"/>
            <a:pathLst>
              <a:path h="4962244" w="4962244">
                <a:moveTo>
                  <a:pt x="0" y="0"/>
                </a:moveTo>
                <a:lnTo>
                  <a:pt x="4962244" y="0"/>
                </a:lnTo>
                <a:lnTo>
                  <a:pt x="4962244" y="4962244"/>
                </a:lnTo>
                <a:lnTo>
                  <a:pt x="0" y="49622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21" id="21"/>
          <p:cNvGrpSpPr/>
          <p:nvPr/>
        </p:nvGrpSpPr>
        <p:grpSpPr>
          <a:xfrm rot="0">
            <a:off x="6647236" y="5168375"/>
            <a:ext cx="5457267" cy="4905437"/>
            <a:chOff x="0" y="0"/>
            <a:chExt cx="845473" cy="759980"/>
          </a:xfrm>
        </p:grpSpPr>
        <p:sp>
          <p:nvSpPr>
            <p:cNvPr name="Freeform 22" id="22"/>
            <p:cNvSpPr/>
            <p:nvPr/>
          </p:nvSpPr>
          <p:spPr>
            <a:xfrm flipH="false" flipV="false" rot="0">
              <a:off x="0" y="0"/>
              <a:ext cx="845473" cy="759981"/>
            </a:xfrm>
            <a:custGeom>
              <a:avLst/>
              <a:gdLst/>
              <a:ahLst/>
              <a:cxnLst/>
              <a:rect r="r" b="b" t="t" l="l"/>
              <a:pathLst>
                <a:path h="759981" w="845473">
                  <a:moveTo>
                    <a:pt x="32629" y="0"/>
                  </a:moveTo>
                  <a:lnTo>
                    <a:pt x="812845" y="0"/>
                  </a:lnTo>
                  <a:cubicBezTo>
                    <a:pt x="821498" y="0"/>
                    <a:pt x="829798" y="3438"/>
                    <a:pt x="835917" y="9557"/>
                  </a:cubicBezTo>
                  <a:cubicBezTo>
                    <a:pt x="842036" y="15676"/>
                    <a:pt x="845473" y="23975"/>
                    <a:pt x="845473" y="32629"/>
                  </a:cubicBezTo>
                  <a:lnTo>
                    <a:pt x="845473" y="727352"/>
                  </a:lnTo>
                  <a:cubicBezTo>
                    <a:pt x="845473" y="736005"/>
                    <a:pt x="842036" y="744305"/>
                    <a:pt x="835917" y="750424"/>
                  </a:cubicBezTo>
                  <a:cubicBezTo>
                    <a:pt x="829798" y="756543"/>
                    <a:pt x="821498" y="759981"/>
                    <a:pt x="812845" y="759981"/>
                  </a:cubicBezTo>
                  <a:lnTo>
                    <a:pt x="32629" y="759981"/>
                  </a:lnTo>
                  <a:cubicBezTo>
                    <a:pt x="23975" y="759981"/>
                    <a:pt x="15676" y="756543"/>
                    <a:pt x="9557" y="750424"/>
                  </a:cubicBezTo>
                  <a:cubicBezTo>
                    <a:pt x="3438" y="744305"/>
                    <a:pt x="0" y="736005"/>
                    <a:pt x="0" y="727352"/>
                  </a:cubicBezTo>
                  <a:lnTo>
                    <a:pt x="0" y="32629"/>
                  </a:lnTo>
                  <a:cubicBezTo>
                    <a:pt x="0" y="23975"/>
                    <a:pt x="3438" y="15676"/>
                    <a:pt x="9557" y="9557"/>
                  </a:cubicBezTo>
                  <a:cubicBezTo>
                    <a:pt x="15676" y="3438"/>
                    <a:pt x="23975" y="0"/>
                    <a:pt x="32629" y="0"/>
                  </a:cubicBezTo>
                  <a:close/>
                </a:path>
              </a:pathLst>
            </a:custGeom>
            <a:blipFill>
              <a:blip r:embed="rId4"/>
              <a:stretch>
                <a:fillRect l="0" t="-5624" r="0" b="-5624"/>
              </a:stretch>
            </a:blipFill>
          </p:spPr>
        </p:sp>
      </p:grpSp>
      <p:grpSp>
        <p:nvGrpSpPr>
          <p:cNvPr name="Group 23" id="23"/>
          <p:cNvGrpSpPr/>
          <p:nvPr/>
        </p:nvGrpSpPr>
        <p:grpSpPr>
          <a:xfrm rot="0">
            <a:off x="587110" y="5057327"/>
            <a:ext cx="5425538" cy="4979469"/>
            <a:chOff x="0" y="0"/>
            <a:chExt cx="840558" cy="771450"/>
          </a:xfrm>
        </p:grpSpPr>
        <p:sp>
          <p:nvSpPr>
            <p:cNvPr name="Freeform 24" id="24"/>
            <p:cNvSpPr/>
            <p:nvPr/>
          </p:nvSpPr>
          <p:spPr>
            <a:xfrm flipH="false" flipV="false" rot="0">
              <a:off x="0" y="0"/>
              <a:ext cx="840558" cy="771450"/>
            </a:xfrm>
            <a:custGeom>
              <a:avLst/>
              <a:gdLst/>
              <a:ahLst/>
              <a:cxnLst/>
              <a:rect r="r" b="b" t="t" l="l"/>
              <a:pathLst>
                <a:path h="771450" w="840558">
                  <a:moveTo>
                    <a:pt x="32820" y="0"/>
                  </a:moveTo>
                  <a:lnTo>
                    <a:pt x="807738" y="0"/>
                  </a:lnTo>
                  <a:cubicBezTo>
                    <a:pt x="825864" y="0"/>
                    <a:pt x="840558" y="14694"/>
                    <a:pt x="840558" y="32820"/>
                  </a:cubicBezTo>
                  <a:lnTo>
                    <a:pt x="840558" y="738630"/>
                  </a:lnTo>
                  <a:cubicBezTo>
                    <a:pt x="840558" y="756756"/>
                    <a:pt x="825864" y="771450"/>
                    <a:pt x="807738" y="771450"/>
                  </a:cubicBezTo>
                  <a:lnTo>
                    <a:pt x="32820" y="771450"/>
                  </a:lnTo>
                  <a:cubicBezTo>
                    <a:pt x="14694" y="771450"/>
                    <a:pt x="0" y="756756"/>
                    <a:pt x="0" y="738630"/>
                  </a:cubicBezTo>
                  <a:lnTo>
                    <a:pt x="0" y="32820"/>
                  </a:lnTo>
                  <a:cubicBezTo>
                    <a:pt x="0" y="14694"/>
                    <a:pt x="14694" y="0"/>
                    <a:pt x="32820" y="0"/>
                  </a:cubicBezTo>
                  <a:close/>
                </a:path>
              </a:pathLst>
            </a:custGeom>
            <a:blipFill>
              <a:blip r:embed="rId5"/>
              <a:stretch>
                <a:fillRect l="0" t="-4479" r="0" b="-4479"/>
              </a:stretch>
            </a:blipFill>
          </p:spPr>
        </p:sp>
      </p:grpSp>
      <p:grpSp>
        <p:nvGrpSpPr>
          <p:cNvPr name="Group 25" id="25"/>
          <p:cNvGrpSpPr/>
          <p:nvPr/>
        </p:nvGrpSpPr>
        <p:grpSpPr>
          <a:xfrm rot="0">
            <a:off x="12739092" y="5143500"/>
            <a:ext cx="5321580" cy="4868420"/>
            <a:chOff x="0" y="0"/>
            <a:chExt cx="824452" cy="754246"/>
          </a:xfrm>
        </p:grpSpPr>
        <p:sp>
          <p:nvSpPr>
            <p:cNvPr name="Freeform 26" id="26"/>
            <p:cNvSpPr/>
            <p:nvPr/>
          </p:nvSpPr>
          <p:spPr>
            <a:xfrm flipH="false" flipV="false" rot="0">
              <a:off x="0" y="0"/>
              <a:ext cx="824452" cy="754246"/>
            </a:xfrm>
            <a:custGeom>
              <a:avLst/>
              <a:gdLst/>
              <a:ahLst/>
              <a:cxnLst/>
              <a:rect r="r" b="b" t="t" l="l"/>
              <a:pathLst>
                <a:path h="754246" w="824452">
                  <a:moveTo>
                    <a:pt x="33461" y="0"/>
                  </a:moveTo>
                  <a:lnTo>
                    <a:pt x="790991" y="0"/>
                  </a:lnTo>
                  <a:cubicBezTo>
                    <a:pt x="809471" y="0"/>
                    <a:pt x="824452" y="14981"/>
                    <a:pt x="824452" y="33461"/>
                  </a:cubicBezTo>
                  <a:lnTo>
                    <a:pt x="824452" y="720785"/>
                  </a:lnTo>
                  <a:cubicBezTo>
                    <a:pt x="824452" y="729659"/>
                    <a:pt x="820927" y="738170"/>
                    <a:pt x="814652" y="744445"/>
                  </a:cubicBezTo>
                  <a:cubicBezTo>
                    <a:pt x="808376" y="750720"/>
                    <a:pt x="799866" y="754246"/>
                    <a:pt x="790991" y="754246"/>
                  </a:cubicBezTo>
                  <a:lnTo>
                    <a:pt x="33461" y="754246"/>
                  </a:lnTo>
                  <a:cubicBezTo>
                    <a:pt x="14981" y="754246"/>
                    <a:pt x="0" y="739265"/>
                    <a:pt x="0" y="720785"/>
                  </a:cubicBezTo>
                  <a:lnTo>
                    <a:pt x="0" y="33461"/>
                  </a:lnTo>
                  <a:cubicBezTo>
                    <a:pt x="0" y="14981"/>
                    <a:pt x="14981" y="0"/>
                    <a:pt x="33461" y="0"/>
                  </a:cubicBezTo>
                  <a:close/>
                </a:path>
              </a:pathLst>
            </a:custGeom>
            <a:blipFill>
              <a:blip r:embed="rId6"/>
              <a:stretch>
                <a:fillRect l="0" t="-18317" r="0" b="-18317"/>
              </a:stretch>
            </a:blipFill>
          </p:spPr>
        </p:sp>
      </p:grpSp>
      <p:sp>
        <p:nvSpPr>
          <p:cNvPr name="TextBox 27" id="27"/>
          <p:cNvSpPr txBox="true"/>
          <p:nvPr/>
        </p:nvSpPr>
        <p:spPr>
          <a:xfrm rot="0">
            <a:off x="6918468" y="3691968"/>
            <a:ext cx="5185103" cy="967106"/>
          </a:xfrm>
          <a:prstGeom prst="rect">
            <a:avLst/>
          </a:prstGeom>
        </p:spPr>
        <p:txBody>
          <a:bodyPr anchor="t" rtlCol="false" tIns="0" lIns="0" bIns="0" rIns="0">
            <a:spAutoFit/>
          </a:bodyPr>
          <a:lstStyle/>
          <a:p>
            <a:pPr algn="ctr">
              <a:lnSpc>
                <a:spcPts val="3740"/>
              </a:lnSpc>
            </a:pPr>
            <a:r>
              <a:rPr lang="en-US" b="true" sz="3400">
                <a:solidFill>
                  <a:srgbClr val="FFFFFF"/>
                </a:solidFill>
                <a:latin typeface="Ubuntu Bold"/>
                <a:ea typeface="Ubuntu Bold"/>
                <a:cs typeface="Ubuntu Bold"/>
                <a:sym typeface="Ubuntu Bold"/>
              </a:rPr>
              <a:t>УРОКИ ДОБРОТИ ТА ТОЛЕРАНТНОСТІ</a:t>
            </a:r>
          </a:p>
        </p:txBody>
      </p:sp>
      <p:sp>
        <p:nvSpPr>
          <p:cNvPr name="TextBox 28" id="28"/>
          <p:cNvSpPr txBox="true"/>
          <p:nvPr/>
        </p:nvSpPr>
        <p:spPr>
          <a:xfrm rot="0">
            <a:off x="1602186" y="2538250"/>
            <a:ext cx="16086858" cy="708026"/>
          </a:xfrm>
          <a:prstGeom prst="rect">
            <a:avLst/>
          </a:prstGeom>
        </p:spPr>
        <p:txBody>
          <a:bodyPr anchor="t" rtlCol="false" tIns="0" lIns="0" bIns="0" rIns="0">
            <a:spAutoFit/>
          </a:bodyPr>
          <a:lstStyle/>
          <a:p>
            <a:pPr algn="ctr">
              <a:lnSpc>
                <a:spcPts val="2750"/>
              </a:lnSpc>
            </a:pPr>
            <a:r>
              <a:rPr lang="en-US" b="true" sz="2500">
                <a:solidFill>
                  <a:srgbClr val="034383"/>
                </a:solidFill>
                <a:latin typeface="Ubuntu Bold"/>
                <a:ea typeface="Ubuntu Bold"/>
                <a:cs typeface="Ubuntu Bold"/>
                <a:sym typeface="Ubuntu Bold"/>
              </a:rPr>
              <a:t>У ЗАКЛАДІ НАЛАГОДЖЕНО ТІСНУ ВЗАЄМОДІЮ З БАТЬКІВСЬКОЮ СПІЛЬНОТОЮ ТА ГРОМАДСЬКИМИ ОРГАНІЗАЦІЯМИ, ЩО ПІДТВЕРДЖУЄТЬСЯ РЕАЛЬНИМИ СПРАВАМИ:</a:t>
            </a:r>
          </a:p>
        </p:txBody>
      </p:sp>
      <p:sp>
        <p:nvSpPr>
          <p:cNvPr name="TextBox 29" id="29"/>
          <p:cNvSpPr txBox="true"/>
          <p:nvPr/>
        </p:nvSpPr>
        <p:spPr>
          <a:xfrm rot="0">
            <a:off x="1177347" y="3664060"/>
            <a:ext cx="4065896" cy="1066165"/>
          </a:xfrm>
          <a:prstGeom prst="rect">
            <a:avLst/>
          </a:prstGeom>
        </p:spPr>
        <p:txBody>
          <a:bodyPr anchor="t" rtlCol="false" tIns="0" lIns="0" bIns="0" rIns="0">
            <a:spAutoFit/>
          </a:bodyPr>
          <a:lstStyle/>
          <a:p>
            <a:pPr algn="ctr">
              <a:lnSpc>
                <a:spcPts val="4070"/>
              </a:lnSpc>
            </a:pPr>
            <a:r>
              <a:rPr lang="en-US" b="true" sz="3700">
                <a:solidFill>
                  <a:srgbClr val="FFFFFF"/>
                </a:solidFill>
                <a:latin typeface="Ubuntu Bold"/>
                <a:ea typeface="Ubuntu Bold"/>
                <a:cs typeface="Ubuntu Bold"/>
                <a:sym typeface="Ubuntu Bold"/>
              </a:rPr>
              <a:t>ЕКОЛОГІЧНА КУЛЬТУРА</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260505" y="1004147"/>
            <a:ext cx="13766990" cy="1455420"/>
          </a:xfrm>
          <a:prstGeom prst="rect">
            <a:avLst/>
          </a:prstGeom>
        </p:spPr>
        <p:txBody>
          <a:bodyPr anchor="t" rtlCol="false" tIns="0" lIns="0" bIns="0" rIns="0">
            <a:spAutoFit/>
          </a:bodyPr>
          <a:lstStyle/>
          <a:p>
            <a:pPr algn="ctr">
              <a:lnSpc>
                <a:spcPts val="5610"/>
              </a:lnSpc>
            </a:pPr>
            <a:r>
              <a:rPr lang="en-US" b="true" sz="5100">
                <a:solidFill>
                  <a:srgbClr val="034383"/>
                </a:solidFill>
                <a:latin typeface="Ubuntu Bold"/>
                <a:ea typeface="Ubuntu Bold"/>
                <a:cs typeface="Ubuntu Bold"/>
                <a:sym typeface="Ubuntu Bold"/>
              </a:rPr>
              <a:t>ОРГАНІЗАЦІЯ ХУДОЖНЬО-ЕСТЕТИЧНОГО ТА СЕЗОННОГО ДОЗВІЛЛЯ</a:t>
            </a:r>
          </a:p>
        </p:txBody>
      </p:sp>
      <p:grpSp>
        <p:nvGrpSpPr>
          <p:cNvPr name="Group 3" id="3"/>
          <p:cNvGrpSpPr/>
          <p:nvPr/>
        </p:nvGrpSpPr>
        <p:grpSpPr>
          <a:xfrm rot="-10800000">
            <a:off x="637149" y="4093268"/>
            <a:ext cx="3715081" cy="842321"/>
            <a:chOff x="0" y="0"/>
            <a:chExt cx="1504228" cy="341054"/>
          </a:xfrm>
        </p:grpSpPr>
        <p:sp>
          <p:nvSpPr>
            <p:cNvPr name="Freeform 4" id="4"/>
            <p:cNvSpPr/>
            <p:nvPr/>
          </p:nvSpPr>
          <p:spPr>
            <a:xfrm flipH="false" flipV="false" rot="0">
              <a:off x="0" y="0"/>
              <a:ext cx="1504228" cy="341054"/>
            </a:xfrm>
            <a:custGeom>
              <a:avLst/>
              <a:gdLst/>
              <a:ahLst/>
              <a:cxnLst/>
              <a:rect r="r" b="b" t="t" l="l"/>
              <a:pathLst>
                <a:path h="341054" w="1504228">
                  <a:moveTo>
                    <a:pt x="0" y="0"/>
                  </a:moveTo>
                  <a:lnTo>
                    <a:pt x="1504228" y="0"/>
                  </a:lnTo>
                  <a:lnTo>
                    <a:pt x="1504228" y="341054"/>
                  </a:lnTo>
                  <a:lnTo>
                    <a:pt x="0" y="341054"/>
                  </a:lnTo>
                  <a:close/>
                </a:path>
              </a:pathLst>
            </a:custGeom>
            <a:solidFill>
              <a:srgbClr val="034383"/>
            </a:solidFill>
          </p:spPr>
        </p:sp>
        <p:sp>
          <p:nvSpPr>
            <p:cNvPr name="TextBox 5" id="5"/>
            <p:cNvSpPr txBox="true"/>
            <p:nvPr/>
          </p:nvSpPr>
          <p:spPr>
            <a:xfrm>
              <a:off x="0" y="-38100"/>
              <a:ext cx="1504228" cy="379154"/>
            </a:xfrm>
            <a:prstGeom prst="rect">
              <a:avLst/>
            </a:prstGeom>
          </p:spPr>
          <p:txBody>
            <a:bodyPr anchor="ctr" rtlCol="false" tIns="50800" lIns="50800" bIns="50800" rIns="50800"/>
            <a:lstStyle/>
            <a:p>
              <a:pPr algn="ctr">
                <a:lnSpc>
                  <a:spcPts val="3295"/>
                </a:lnSpc>
              </a:pPr>
            </a:p>
          </p:txBody>
        </p:sp>
      </p:grpSp>
      <p:grpSp>
        <p:nvGrpSpPr>
          <p:cNvPr name="Group 6" id="6"/>
          <p:cNvGrpSpPr/>
          <p:nvPr/>
        </p:nvGrpSpPr>
        <p:grpSpPr>
          <a:xfrm rot="-10800000">
            <a:off x="5122437" y="4056478"/>
            <a:ext cx="3715081" cy="807835"/>
            <a:chOff x="0" y="0"/>
            <a:chExt cx="1504228" cy="327091"/>
          </a:xfrm>
        </p:grpSpPr>
        <p:sp>
          <p:nvSpPr>
            <p:cNvPr name="Freeform 7" id="7"/>
            <p:cNvSpPr/>
            <p:nvPr/>
          </p:nvSpPr>
          <p:spPr>
            <a:xfrm flipH="false" flipV="false" rot="0">
              <a:off x="0" y="0"/>
              <a:ext cx="1504228" cy="327091"/>
            </a:xfrm>
            <a:custGeom>
              <a:avLst/>
              <a:gdLst/>
              <a:ahLst/>
              <a:cxnLst/>
              <a:rect r="r" b="b" t="t" l="l"/>
              <a:pathLst>
                <a:path h="327091" w="1504228">
                  <a:moveTo>
                    <a:pt x="0" y="0"/>
                  </a:moveTo>
                  <a:lnTo>
                    <a:pt x="1504228" y="0"/>
                  </a:lnTo>
                  <a:lnTo>
                    <a:pt x="1504228" y="327091"/>
                  </a:lnTo>
                  <a:lnTo>
                    <a:pt x="0" y="327091"/>
                  </a:lnTo>
                  <a:close/>
                </a:path>
              </a:pathLst>
            </a:custGeom>
            <a:solidFill>
              <a:srgbClr val="FBC613"/>
            </a:solidFill>
          </p:spPr>
        </p:sp>
        <p:sp>
          <p:nvSpPr>
            <p:cNvPr name="TextBox 8" id="8"/>
            <p:cNvSpPr txBox="true"/>
            <p:nvPr/>
          </p:nvSpPr>
          <p:spPr>
            <a:xfrm>
              <a:off x="0" y="-38100"/>
              <a:ext cx="1504228" cy="365191"/>
            </a:xfrm>
            <a:prstGeom prst="rect">
              <a:avLst/>
            </a:prstGeom>
          </p:spPr>
          <p:txBody>
            <a:bodyPr anchor="ctr" rtlCol="false" tIns="50800" lIns="50800" bIns="50800" rIns="50800"/>
            <a:lstStyle/>
            <a:p>
              <a:pPr algn="ctr">
                <a:lnSpc>
                  <a:spcPts val="3295"/>
                </a:lnSpc>
              </a:pPr>
            </a:p>
          </p:txBody>
        </p:sp>
      </p:grpSp>
      <p:grpSp>
        <p:nvGrpSpPr>
          <p:cNvPr name="Group 9" id="9"/>
          <p:cNvGrpSpPr/>
          <p:nvPr/>
        </p:nvGrpSpPr>
        <p:grpSpPr>
          <a:xfrm rot="-10800000">
            <a:off x="9685244" y="4070266"/>
            <a:ext cx="3715081" cy="780260"/>
            <a:chOff x="0" y="0"/>
            <a:chExt cx="1504228" cy="315926"/>
          </a:xfrm>
        </p:grpSpPr>
        <p:sp>
          <p:nvSpPr>
            <p:cNvPr name="Freeform 10" id="10"/>
            <p:cNvSpPr/>
            <p:nvPr/>
          </p:nvSpPr>
          <p:spPr>
            <a:xfrm flipH="false" flipV="false" rot="0">
              <a:off x="0" y="0"/>
              <a:ext cx="1504228" cy="315926"/>
            </a:xfrm>
            <a:custGeom>
              <a:avLst/>
              <a:gdLst/>
              <a:ahLst/>
              <a:cxnLst/>
              <a:rect r="r" b="b" t="t" l="l"/>
              <a:pathLst>
                <a:path h="315926" w="1504228">
                  <a:moveTo>
                    <a:pt x="0" y="0"/>
                  </a:moveTo>
                  <a:lnTo>
                    <a:pt x="1504228" y="0"/>
                  </a:lnTo>
                  <a:lnTo>
                    <a:pt x="1504228" y="315926"/>
                  </a:lnTo>
                  <a:lnTo>
                    <a:pt x="0" y="315926"/>
                  </a:lnTo>
                  <a:close/>
                </a:path>
              </a:pathLst>
            </a:custGeom>
            <a:solidFill>
              <a:srgbClr val="4294CE"/>
            </a:solidFill>
          </p:spPr>
        </p:sp>
        <p:sp>
          <p:nvSpPr>
            <p:cNvPr name="TextBox 11" id="11"/>
            <p:cNvSpPr txBox="true"/>
            <p:nvPr/>
          </p:nvSpPr>
          <p:spPr>
            <a:xfrm>
              <a:off x="0" y="-38100"/>
              <a:ext cx="1504228" cy="354026"/>
            </a:xfrm>
            <a:prstGeom prst="rect">
              <a:avLst/>
            </a:prstGeom>
          </p:spPr>
          <p:txBody>
            <a:bodyPr anchor="ctr" rtlCol="false" tIns="50800" lIns="50800" bIns="50800" rIns="50800"/>
            <a:lstStyle/>
            <a:p>
              <a:pPr algn="ctr">
                <a:lnSpc>
                  <a:spcPts val="3295"/>
                </a:lnSpc>
              </a:pPr>
            </a:p>
          </p:txBody>
        </p:sp>
      </p:grpSp>
      <p:sp>
        <p:nvSpPr>
          <p:cNvPr name="TextBox 12" id="12"/>
          <p:cNvSpPr txBox="true"/>
          <p:nvPr/>
        </p:nvSpPr>
        <p:spPr>
          <a:xfrm rot="0">
            <a:off x="541899" y="4316454"/>
            <a:ext cx="3723289" cy="375674"/>
          </a:xfrm>
          <a:prstGeom prst="rect">
            <a:avLst/>
          </a:prstGeom>
        </p:spPr>
        <p:txBody>
          <a:bodyPr anchor="t" rtlCol="false" tIns="0" lIns="0" bIns="0" rIns="0">
            <a:spAutoFit/>
          </a:bodyPr>
          <a:lstStyle/>
          <a:p>
            <a:pPr algn="ctr">
              <a:lnSpc>
                <a:spcPts val="2838"/>
              </a:lnSpc>
            </a:pPr>
            <a:r>
              <a:rPr lang="en-US" b="true" sz="2580">
                <a:solidFill>
                  <a:srgbClr val="FFFFFF"/>
                </a:solidFill>
                <a:latin typeface="Ubuntu Bold"/>
                <a:ea typeface="Ubuntu Bold"/>
                <a:cs typeface="Ubuntu Bold"/>
                <a:sym typeface="Ubuntu Bold"/>
              </a:rPr>
              <a:t>КАЛЕНДАРНІ СВЯТА</a:t>
            </a:r>
          </a:p>
        </p:txBody>
      </p:sp>
      <p:grpSp>
        <p:nvGrpSpPr>
          <p:cNvPr name="Group 13" id="13"/>
          <p:cNvGrpSpPr/>
          <p:nvPr/>
        </p:nvGrpSpPr>
        <p:grpSpPr>
          <a:xfrm rot="0">
            <a:off x="1169887" y="-1193305"/>
            <a:ext cx="4364942" cy="2386610"/>
            <a:chOff x="0" y="0"/>
            <a:chExt cx="1149614" cy="628572"/>
          </a:xfrm>
        </p:grpSpPr>
        <p:sp>
          <p:nvSpPr>
            <p:cNvPr name="Freeform 14" id="14"/>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5" id="15"/>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16" id="16"/>
          <p:cNvSpPr/>
          <p:nvPr/>
        </p:nvSpPr>
        <p:spPr>
          <a:xfrm flipH="false" flipV="true" rot="5400000">
            <a:off x="-2467555" y="-97931"/>
            <a:ext cx="4962244" cy="4962244"/>
          </a:xfrm>
          <a:custGeom>
            <a:avLst/>
            <a:gdLst/>
            <a:ahLst/>
            <a:cxnLst/>
            <a:rect r="r" b="b" t="t" l="l"/>
            <a:pathLst>
              <a:path h="4962244" w="4962244">
                <a:moveTo>
                  <a:pt x="0" y="4962244"/>
                </a:moveTo>
                <a:lnTo>
                  <a:pt x="4962244" y="4962244"/>
                </a:lnTo>
                <a:lnTo>
                  <a:pt x="4962244" y="0"/>
                </a:lnTo>
                <a:lnTo>
                  <a:pt x="0" y="0"/>
                </a:lnTo>
                <a:lnTo>
                  <a:pt x="0" y="4962244"/>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7" id="17"/>
          <p:cNvGrpSpPr/>
          <p:nvPr/>
        </p:nvGrpSpPr>
        <p:grpSpPr>
          <a:xfrm rot="0">
            <a:off x="12739092" y="-1291235"/>
            <a:ext cx="4364942" cy="2386610"/>
            <a:chOff x="0" y="0"/>
            <a:chExt cx="1149614" cy="628572"/>
          </a:xfrm>
        </p:grpSpPr>
        <p:sp>
          <p:nvSpPr>
            <p:cNvPr name="Freeform 18" id="18"/>
            <p:cNvSpPr/>
            <p:nvPr/>
          </p:nvSpPr>
          <p:spPr>
            <a:xfrm flipH="false" flipV="false" rot="0">
              <a:off x="0" y="0"/>
              <a:ext cx="1149614" cy="628572"/>
            </a:xfrm>
            <a:custGeom>
              <a:avLst/>
              <a:gdLst/>
              <a:ahLst/>
              <a:cxnLst/>
              <a:rect r="r" b="b" t="t" l="l"/>
              <a:pathLst>
                <a:path h="628572" w="1149614">
                  <a:moveTo>
                    <a:pt x="574807" y="628572"/>
                  </a:moveTo>
                  <a:lnTo>
                    <a:pt x="1149614" y="0"/>
                  </a:lnTo>
                  <a:lnTo>
                    <a:pt x="0" y="0"/>
                  </a:lnTo>
                  <a:lnTo>
                    <a:pt x="574807" y="628572"/>
                  </a:lnTo>
                  <a:close/>
                </a:path>
              </a:pathLst>
            </a:custGeom>
            <a:solidFill>
              <a:srgbClr val="FBC613"/>
            </a:solidFill>
          </p:spPr>
        </p:sp>
        <p:sp>
          <p:nvSpPr>
            <p:cNvPr name="TextBox 19" id="19"/>
            <p:cNvSpPr txBox="true"/>
            <p:nvPr/>
          </p:nvSpPr>
          <p:spPr>
            <a:xfrm>
              <a:off x="179627" y="6798"/>
              <a:ext cx="790360" cy="329937"/>
            </a:xfrm>
            <a:prstGeom prst="rect">
              <a:avLst/>
            </a:prstGeom>
          </p:spPr>
          <p:txBody>
            <a:bodyPr anchor="ctr" rtlCol="false" tIns="50800" lIns="50800" bIns="50800" rIns="50800"/>
            <a:lstStyle/>
            <a:p>
              <a:pPr algn="ctr">
                <a:lnSpc>
                  <a:spcPts val="3295"/>
                </a:lnSpc>
              </a:pPr>
            </a:p>
          </p:txBody>
        </p:sp>
      </p:grpSp>
      <p:sp>
        <p:nvSpPr>
          <p:cNvPr name="Freeform 20" id="20"/>
          <p:cNvSpPr/>
          <p:nvPr/>
        </p:nvSpPr>
        <p:spPr>
          <a:xfrm flipH="false" flipV="false" rot="5400000">
            <a:off x="15476078" y="-97931"/>
            <a:ext cx="4962244" cy="4962244"/>
          </a:xfrm>
          <a:custGeom>
            <a:avLst/>
            <a:gdLst/>
            <a:ahLst/>
            <a:cxnLst/>
            <a:rect r="r" b="b" t="t" l="l"/>
            <a:pathLst>
              <a:path h="4962244" w="4962244">
                <a:moveTo>
                  <a:pt x="0" y="0"/>
                </a:moveTo>
                <a:lnTo>
                  <a:pt x="4962244" y="0"/>
                </a:lnTo>
                <a:lnTo>
                  <a:pt x="4962244" y="4962244"/>
                </a:lnTo>
                <a:lnTo>
                  <a:pt x="0" y="49622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21" id="21"/>
          <p:cNvGrpSpPr/>
          <p:nvPr/>
        </p:nvGrpSpPr>
        <p:grpSpPr>
          <a:xfrm rot="0">
            <a:off x="4815956" y="5118111"/>
            <a:ext cx="4328044" cy="5058587"/>
            <a:chOff x="0" y="0"/>
            <a:chExt cx="670527" cy="783707"/>
          </a:xfrm>
        </p:grpSpPr>
        <p:sp>
          <p:nvSpPr>
            <p:cNvPr name="Freeform 22" id="22"/>
            <p:cNvSpPr/>
            <p:nvPr/>
          </p:nvSpPr>
          <p:spPr>
            <a:xfrm flipH="false" flipV="false" rot="0">
              <a:off x="0" y="0"/>
              <a:ext cx="670527" cy="783707"/>
            </a:xfrm>
            <a:custGeom>
              <a:avLst/>
              <a:gdLst/>
              <a:ahLst/>
              <a:cxnLst/>
              <a:rect r="r" b="b" t="t" l="l"/>
              <a:pathLst>
                <a:path h="783707" w="670527">
                  <a:moveTo>
                    <a:pt x="41142" y="0"/>
                  </a:moveTo>
                  <a:lnTo>
                    <a:pt x="629385" y="0"/>
                  </a:lnTo>
                  <a:cubicBezTo>
                    <a:pt x="640297" y="0"/>
                    <a:pt x="650761" y="4335"/>
                    <a:pt x="658477" y="12050"/>
                  </a:cubicBezTo>
                  <a:cubicBezTo>
                    <a:pt x="666193" y="19766"/>
                    <a:pt x="670527" y="30230"/>
                    <a:pt x="670527" y="41142"/>
                  </a:cubicBezTo>
                  <a:lnTo>
                    <a:pt x="670527" y="742565"/>
                  </a:lnTo>
                  <a:cubicBezTo>
                    <a:pt x="670527" y="753477"/>
                    <a:pt x="666193" y="763942"/>
                    <a:pt x="658477" y="771657"/>
                  </a:cubicBezTo>
                  <a:cubicBezTo>
                    <a:pt x="650761" y="779373"/>
                    <a:pt x="640297" y="783707"/>
                    <a:pt x="629385" y="783707"/>
                  </a:cubicBezTo>
                  <a:lnTo>
                    <a:pt x="41142" y="783707"/>
                  </a:lnTo>
                  <a:cubicBezTo>
                    <a:pt x="30230" y="783707"/>
                    <a:pt x="19766" y="779373"/>
                    <a:pt x="12050" y="771657"/>
                  </a:cubicBezTo>
                  <a:cubicBezTo>
                    <a:pt x="4335" y="763942"/>
                    <a:pt x="0" y="753477"/>
                    <a:pt x="0" y="742565"/>
                  </a:cubicBezTo>
                  <a:lnTo>
                    <a:pt x="0" y="41142"/>
                  </a:lnTo>
                  <a:cubicBezTo>
                    <a:pt x="0" y="30230"/>
                    <a:pt x="4335" y="19766"/>
                    <a:pt x="12050" y="12050"/>
                  </a:cubicBezTo>
                  <a:cubicBezTo>
                    <a:pt x="19766" y="4335"/>
                    <a:pt x="30230" y="0"/>
                    <a:pt x="41142" y="0"/>
                  </a:cubicBezTo>
                  <a:close/>
                </a:path>
              </a:pathLst>
            </a:custGeom>
            <a:blipFill>
              <a:blip r:embed="rId4"/>
              <a:stretch>
                <a:fillRect l="-7553" t="0" r="-7553" b="0"/>
              </a:stretch>
            </a:blipFill>
          </p:spPr>
        </p:sp>
      </p:grpSp>
      <p:grpSp>
        <p:nvGrpSpPr>
          <p:cNvPr name="Group 23" id="23"/>
          <p:cNvGrpSpPr/>
          <p:nvPr/>
        </p:nvGrpSpPr>
        <p:grpSpPr>
          <a:xfrm rot="0">
            <a:off x="328319" y="5129165"/>
            <a:ext cx="4332741" cy="5061868"/>
            <a:chOff x="0" y="0"/>
            <a:chExt cx="671255" cy="784216"/>
          </a:xfrm>
        </p:grpSpPr>
        <p:sp>
          <p:nvSpPr>
            <p:cNvPr name="Freeform 24" id="24"/>
            <p:cNvSpPr/>
            <p:nvPr/>
          </p:nvSpPr>
          <p:spPr>
            <a:xfrm flipH="false" flipV="false" rot="0">
              <a:off x="0" y="0"/>
              <a:ext cx="671255" cy="784216"/>
            </a:xfrm>
            <a:custGeom>
              <a:avLst/>
              <a:gdLst/>
              <a:ahLst/>
              <a:cxnLst/>
              <a:rect r="r" b="b" t="t" l="l"/>
              <a:pathLst>
                <a:path h="784216" w="671255">
                  <a:moveTo>
                    <a:pt x="41097" y="0"/>
                  </a:moveTo>
                  <a:lnTo>
                    <a:pt x="630158" y="0"/>
                  </a:lnTo>
                  <a:cubicBezTo>
                    <a:pt x="652855" y="0"/>
                    <a:pt x="671255" y="18400"/>
                    <a:pt x="671255" y="41097"/>
                  </a:cubicBezTo>
                  <a:lnTo>
                    <a:pt x="671255" y="743119"/>
                  </a:lnTo>
                  <a:cubicBezTo>
                    <a:pt x="671255" y="765816"/>
                    <a:pt x="652855" y="784216"/>
                    <a:pt x="630158" y="784216"/>
                  </a:cubicBezTo>
                  <a:lnTo>
                    <a:pt x="41097" y="784216"/>
                  </a:lnTo>
                  <a:cubicBezTo>
                    <a:pt x="18400" y="784216"/>
                    <a:pt x="0" y="765816"/>
                    <a:pt x="0" y="743119"/>
                  </a:cubicBezTo>
                  <a:lnTo>
                    <a:pt x="0" y="41097"/>
                  </a:lnTo>
                  <a:cubicBezTo>
                    <a:pt x="0" y="18400"/>
                    <a:pt x="18400" y="0"/>
                    <a:pt x="41097" y="0"/>
                  </a:cubicBezTo>
                  <a:close/>
                </a:path>
              </a:pathLst>
            </a:custGeom>
            <a:blipFill>
              <a:blip r:embed="rId5"/>
              <a:stretch>
                <a:fillRect l="-8918" t="0" r="-8918" b="0"/>
              </a:stretch>
            </a:blipFill>
          </p:spPr>
        </p:sp>
      </p:grpSp>
      <p:grpSp>
        <p:nvGrpSpPr>
          <p:cNvPr name="Group 25" id="25"/>
          <p:cNvGrpSpPr/>
          <p:nvPr/>
        </p:nvGrpSpPr>
        <p:grpSpPr>
          <a:xfrm rot="0">
            <a:off x="9296400" y="5094580"/>
            <a:ext cx="4351859" cy="5047533"/>
            <a:chOff x="0" y="0"/>
            <a:chExt cx="674217" cy="781995"/>
          </a:xfrm>
        </p:grpSpPr>
        <p:sp>
          <p:nvSpPr>
            <p:cNvPr name="Freeform 26" id="26"/>
            <p:cNvSpPr/>
            <p:nvPr/>
          </p:nvSpPr>
          <p:spPr>
            <a:xfrm flipH="false" flipV="false" rot="0">
              <a:off x="0" y="0"/>
              <a:ext cx="674217" cy="781995"/>
            </a:xfrm>
            <a:custGeom>
              <a:avLst/>
              <a:gdLst/>
              <a:ahLst/>
              <a:cxnLst/>
              <a:rect r="r" b="b" t="t" l="l"/>
              <a:pathLst>
                <a:path h="781995" w="674217">
                  <a:moveTo>
                    <a:pt x="40917" y="0"/>
                  </a:moveTo>
                  <a:lnTo>
                    <a:pt x="633300" y="0"/>
                  </a:lnTo>
                  <a:cubicBezTo>
                    <a:pt x="655898" y="0"/>
                    <a:pt x="674217" y="18319"/>
                    <a:pt x="674217" y="40917"/>
                  </a:cubicBezTo>
                  <a:lnTo>
                    <a:pt x="674217" y="741078"/>
                  </a:lnTo>
                  <a:cubicBezTo>
                    <a:pt x="674217" y="763676"/>
                    <a:pt x="655898" y="781995"/>
                    <a:pt x="633300" y="781995"/>
                  </a:cubicBezTo>
                  <a:lnTo>
                    <a:pt x="40917" y="781995"/>
                  </a:lnTo>
                  <a:cubicBezTo>
                    <a:pt x="18319" y="781995"/>
                    <a:pt x="0" y="763676"/>
                    <a:pt x="0" y="741078"/>
                  </a:cubicBezTo>
                  <a:lnTo>
                    <a:pt x="0" y="40917"/>
                  </a:lnTo>
                  <a:cubicBezTo>
                    <a:pt x="0" y="18319"/>
                    <a:pt x="18319" y="0"/>
                    <a:pt x="40917" y="0"/>
                  </a:cubicBezTo>
                  <a:close/>
                </a:path>
              </a:pathLst>
            </a:custGeom>
            <a:blipFill>
              <a:blip r:embed="rId6"/>
              <a:stretch>
                <a:fillRect l="-26306" t="0" r="-26306" b="0"/>
              </a:stretch>
            </a:blipFill>
          </p:spPr>
        </p:sp>
      </p:grpSp>
      <p:grpSp>
        <p:nvGrpSpPr>
          <p:cNvPr name="Group 27" id="27"/>
          <p:cNvGrpSpPr/>
          <p:nvPr/>
        </p:nvGrpSpPr>
        <p:grpSpPr>
          <a:xfrm rot="-10800000">
            <a:off x="14117603" y="3974740"/>
            <a:ext cx="3683666" cy="842321"/>
            <a:chOff x="0" y="0"/>
            <a:chExt cx="1491508" cy="341054"/>
          </a:xfrm>
        </p:grpSpPr>
        <p:sp>
          <p:nvSpPr>
            <p:cNvPr name="Freeform 28" id="28"/>
            <p:cNvSpPr/>
            <p:nvPr/>
          </p:nvSpPr>
          <p:spPr>
            <a:xfrm flipH="false" flipV="false" rot="0">
              <a:off x="0" y="0"/>
              <a:ext cx="1491508" cy="341054"/>
            </a:xfrm>
            <a:custGeom>
              <a:avLst/>
              <a:gdLst/>
              <a:ahLst/>
              <a:cxnLst/>
              <a:rect r="r" b="b" t="t" l="l"/>
              <a:pathLst>
                <a:path h="341054" w="1491508">
                  <a:moveTo>
                    <a:pt x="0" y="0"/>
                  </a:moveTo>
                  <a:lnTo>
                    <a:pt x="1491508" y="0"/>
                  </a:lnTo>
                  <a:lnTo>
                    <a:pt x="1491508" y="341054"/>
                  </a:lnTo>
                  <a:lnTo>
                    <a:pt x="0" y="341054"/>
                  </a:lnTo>
                  <a:close/>
                </a:path>
              </a:pathLst>
            </a:custGeom>
            <a:solidFill>
              <a:srgbClr val="FBC613"/>
            </a:solidFill>
          </p:spPr>
        </p:sp>
        <p:sp>
          <p:nvSpPr>
            <p:cNvPr name="TextBox 29" id="29"/>
            <p:cNvSpPr txBox="true"/>
            <p:nvPr/>
          </p:nvSpPr>
          <p:spPr>
            <a:xfrm>
              <a:off x="0" y="-38100"/>
              <a:ext cx="1491508" cy="379154"/>
            </a:xfrm>
            <a:prstGeom prst="rect">
              <a:avLst/>
            </a:prstGeom>
          </p:spPr>
          <p:txBody>
            <a:bodyPr anchor="ctr" rtlCol="false" tIns="50800" lIns="50800" bIns="50800" rIns="50800"/>
            <a:lstStyle/>
            <a:p>
              <a:pPr algn="ctr">
                <a:lnSpc>
                  <a:spcPts val="3295"/>
                </a:lnSpc>
              </a:pPr>
            </a:p>
          </p:txBody>
        </p:sp>
      </p:grpSp>
      <p:grpSp>
        <p:nvGrpSpPr>
          <p:cNvPr name="Group 30" id="30"/>
          <p:cNvGrpSpPr/>
          <p:nvPr/>
        </p:nvGrpSpPr>
        <p:grpSpPr>
          <a:xfrm rot="0">
            <a:off x="13790672" y="5118111"/>
            <a:ext cx="4337528" cy="5058587"/>
            <a:chOff x="0" y="0"/>
            <a:chExt cx="671997" cy="783707"/>
          </a:xfrm>
        </p:grpSpPr>
        <p:sp>
          <p:nvSpPr>
            <p:cNvPr name="Freeform 31" id="31"/>
            <p:cNvSpPr/>
            <p:nvPr/>
          </p:nvSpPr>
          <p:spPr>
            <a:xfrm flipH="false" flipV="false" rot="0">
              <a:off x="0" y="0"/>
              <a:ext cx="671997" cy="783707"/>
            </a:xfrm>
            <a:custGeom>
              <a:avLst/>
              <a:gdLst/>
              <a:ahLst/>
              <a:cxnLst/>
              <a:rect r="r" b="b" t="t" l="l"/>
              <a:pathLst>
                <a:path h="783707" w="671997">
                  <a:moveTo>
                    <a:pt x="41052" y="0"/>
                  </a:moveTo>
                  <a:lnTo>
                    <a:pt x="630945" y="0"/>
                  </a:lnTo>
                  <a:cubicBezTo>
                    <a:pt x="641832" y="0"/>
                    <a:pt x="652274" y="4325"/>
                    <a:pt x="659973" y="12024"/>
                  </a:cubicBezTo>
                  <a:cubicBezTo>
                    <a:pt x="667671" y="19723"/>
                    <a:pt x="671997" y="30164"/>
                    <a:pt x="671997" y="41052"/>
                  </a:cubicBezTo>
                  <a:lnTo>
                    <a:pt x="671997" y="742655"/>
                  </a:lnTo>
                  <a:cubicBezTo>
                    <a:pt x="671997" y="753543"/>
                    <a:pt x="667671" y="763985"/>
                    <a:pt x="659973" y="771684"/>
                  </a:cubicBezTo>
                  <a:cubicBezTo>
                    <a:pt x="652274" y="779382"/>
                    <a:pt x="641832" y="783707"/>
                    <a:pt x="630945" y="783707"/>
                  </a:cubicBezTo>
                  <a:lnTo>
                    <a:pt x="41052" y="783707"/>
                  </a:lnTo>
                  <a:cubicBezTo>
                    <a:pt x="30164" y="783707"/>
                    <a:pt x="19723" y="779382"/>
                    <a:pt x="12024" y="771684"/>
                  </a:cubicBezTo>
                  <a:cubicBezTo>
                    <a:pt x="4325" y="763985"/>
                    <a:pt x="0" y="753543"/>
                    <a:pt x="0" y="742655"/>
                  </a:cubicBezTo>
                  <a:lnTo>
                    <a:pt x="0" y="41052"/>
                  </a:lnTo>
                  <a:cubicBezTo>
                    <a:pt x="0" y="30164"/>
                    <a:pt x="4325" y="19723"/>
                    <a:pt x="12024" y="12024"/>
                  </a:cubicBezTo>
                  <a:cubicBezTo>
                    <a:pt x="19723" y="4325"/>
                    <a:pt x="30164" y="0"/>
                    <a:pt x="41052" y="0"/>
                  </a:cubicBezTo>
                  <a:close/>
                </a:path>
              </a:pathLst>
            </a:custGeom>
            <a:blipFill>
              <a:blip r:embed="rId7"/>
              <a:stretch>
                <a:fillRect l="-7915" t="0" r="-7915" b="0"/>
              </a:stretch>
            </a:blipFill>
          </p:spPr>
        </p:sp>
      </p:grpSp>
      <p:sp>
        <p:nvSpPr>
          <p:cNvPr name="TextBox 32" id="32"/>
          <p:cNvSpPr txBox="true"/>
          <p:nvPr/>
        </p:nvSpPr>
        <p:spPr>
          <a:xfrm rot="0">
            <a:off x="9590659" y="4316454"/>
            <a:ext cx="3904252" cy="365189"/>
          </a:xfrm>
          <a:prstGeom prst="rect">
            <a:avLst/>
          </a:prstGeom>
        </p:spPr>
        <p:txBody>
          <a:bodyPr anchor="t" rtlCol="false" tIns="0" lIns="0" bIns="0" rIns="0">
            <a:spAutoFit/>
          </a:bodyPr>
          <a:lstStyle/>
          <a:p>
            <a:pPr algn="ctr">
              <a:lnSpc>
                <a:spcPts val="2755"/>
              </a:lnSpc>
            </a:pPr>
            <a:r>
              <a:rPr lang="en-US" b="true" sz="2505">
                <a:solidFill>
                  <a:srgbClr val="FFFFFF"/>
                </a:solidFill>
                <a:latin typeface="Ubuntu Bold"/>
                <a:ea typeface="Ubuntu Bold"/>
                <a:cs typeface="Ubuntu Bold"/>
                <a:sym typeface="Ubuntu Bold"/>
              </a:rPr>
              <a:t>СПІЛЬНА ТВОРЧІСТЬ</a:t>
            </a:r>
          </a:p>
        </p:txBody>
      </p:sp>
      <p:sp>
        <p:nvSpPr>
          <p:cNvPr name="TextBox 33" id="33"/>
          <p:cNvSpPr txBox="true"/>
          <p:nvPr/>
        </p:nvSpPr>
        <p:spPr>
          <a:xfrm rot="0">
            <a:off x="5199277" y="4280431"/>
            <a:ext cx="3454663" cy="467996"/>
          </a:xfrm>
          <a:prstGeom prst="rect">
            <a:avLst/>
          </a:prstGeom>
        </p:spPr>
        <p:txBody>
          <a:bodyPr anchor="t" rtlCol="false" tIns="0" lIns="0" bIns="0" rIns="0">
            <a:spAutoFit/>
          </a:bodyPr>
          <a:lstStyle/>
          <a:p>
            <a:pPr algn="ctr">
              <a:lnSpc>
                <a:spcPts val="3410"/>
              </a:lnSpc>
            </a:pPr>
            <a:r>
              <a:rPr lang="en-US" b="true" sz="3100">
                <a:solidFill>
                  <a:srgbClr val="FFFFFF"/>
                </a:solidFill>
                <a:latin typeface="Ubuntu Bold"/>
                <a:ea typeface="Ubuntu Bold"/>
                <a:cs typeface="Ubuntu Bold"/>
                <a:sym typeface="Ubuntu Bold"/>
              </a:rPr>
              <a:t>ЗИМОВИЙ ЦИКЛ</a:t>
            </a:r>
          </a:p>
        </p:txBody>
      </p:sp>
      <p:sp>
        <p:nvSpPr>
          <p:cNvPr name="TextBox 34" id="34"/>
          <p:cNvSpPr txBox="true"/>
          <p:nvPr/>
        </p:nvSpPr>
        <p:spPr>
          <a:xfrm rot="0">
            <a:off x="2045537" y="2564343"/>
            <a:ext cx="13766990" cy="1109346"/>
          </a:xfrm>
          <a:prstGeom prst="rect">
            <a:avLst/>
          </a:prstGeom>
        </p:spPr>
        <p:txBody>
          <a:bodyPr anchor="t" rtlCol="false" tIns="0" lIns="0" bIns="0" rIns="0">
            <a:spAutoFit/>
          </a:bodyPr>
          <a:lstStyle/>
          <a:p>
            <a:pPr algn="ctr">
              <a:lnSpc>
                <a:spcPts val="2860"/>
              </a:lnSpc>
            </a:pPr>
            <a:r>
              <a:rPr lang="en-US" b="true" sz="2600">
                <a:solidFill>
                  <a:srgbClr val="034383"/>
                </a:solidFill>
                <a:latin typeface="Ubuntu Bold"/>
                <a:ea typeface="Ubuntu Bold"/>
                <a:cs typeface="Ubuntu Bold"/>
                <a:sym typeface="Ubuntu Bold"/>
              </a:rPr>
              <a:t>ПОПРИ СУЧАСНІ ВИКЛИКИ, У ЗАКЛАДІ ЗАБЕЗПЕЧЕНО ЯСКРАВЕ ТА ЕМОЦІЙНО НАСИЧЕНЕ СВЯТО ДЛЯ КОЖНОЇ ДИТИНИ:</a:t>
            </a:r>
          </a:p>
          <a:p>
            <a:pPr algn="ctr">
              <a:lnSpc>
                <a:spcPts val="2860"/>
              </a:lnSpc>
            </a:pPr>
          </a:p>
        </p:txBody>
      </p:sp>
      <p:sp>
        <p:nvSpPr>
          <p:cNvPr name="TextBox 35" id="35"/>
          <p:cNvSpPr txBox="true"/>
          <p:nvPr/>
        </p:nvSpPr>
        <p:spPr>
          <a:xfrm rot="0">
            <a:off x="14254551" y="4161902"/>
            <a:ext cx="3409771" cy="467996"/>
          </a:xfrm>
          <a:prstGeom prst="rect">
            <a:avLst/>
          </a:prstGeom>
        </p:spPr>
        <p:txBody>
          <a:bodyPr anchor="t" rtlCol="false" tIns="0" lIns="0" bIns="0" rIns="0">
            <a:spAutoFit/>
          </a:bodyPr>
          <a:lstStyle/>
          <a:p>
            <a:pPr algn="ctr">
              <a:lnSpc>
                <a:spcPts val="3410"/>
              </a:lnSpc>
            </a:pPr>
            <a:r>
              <a:rPr lang="en-US" b="true" sz="3100">
                <a:solidFill>
                  <a:srgbClr val="FFFFFF"/>
                </a:solidFill>
                <a:latin typeface="Ubuntu Bold"/>
                <a:ea typeface="Ubuntu Bold"/>
                <a:cs typeface="Ubuntu Bold"/>
                <a:sym typeface="Ubuntu Bold"/>
              </a:rPr>
              <a:t>ЗУСТРІЧ ВЕСНИ</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DAGn3pIswkQ</dc:identifier>
  <dcterms:modified xsi:type="dcterms:W3CDTF">2011-08-01T06:04:30Z</dcterms:modified>
  <cp:revision>1</cp:revision>
  <dc:title>ЗВІТ керівника Донецького закладу дошкільної освіти  Донецької селищної ради Ізюмського району Харківської області за підсумками 2025-2026 навчальний рік</dc:title>
</cp:coreProperties>
</file>